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1258" r:id="rId2"/>
    <p:sldId id="1729" r:id="rId3"/>
    <p:sldId id="1725" r:id="rId4"/>
    <p:sldId id="1716" r:id="rId5"/>
    <p:sldId id="1717" r:id="rId6"/>
    <p:sldId id="1718" r:id="rId7"/>
    <p:sldId id="1719" r:id="rId8"/>
    <p:sldId id="1720" r:id="rId9"/>
    <p:sldId id="1721" r:id="rId10"/>
    <p:sldId id="1728" r:id="rId11"/>
    <p:sldId id="1722" r:id="rId12"/>
    <p:sldId id="1723" r:id="rId13"/>
    <p:sldId id="1724" r:id="rId14"/>
    <p:sldId id="1726" r:id="rId15"/>
    <p:sldId id="1267" r:id="rId16"/>
    <p:sldId id="172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1C743B-9244-F64A-8059-437D7BC8B3D4}" v="427" dt="2024-09-28T07:18:18.3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17"/>
    <p:restoredTop sz="94694"/>
  </p:normalViewPr>
  <p:slideViewPr>
    <p:cSldViewPr snapToGrid="0">
      <p:cViewPr varScale="1">
        <p:scale>
          <a:sx n="107" d="100"/>
          <a:sy n="107" d="100"/>
        </p:scale>
        <p:origin x="856"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A0D49-3768-4449-85DB-37257F29E351}" type="datetimeFigureOut">
              <a:rPr lang="en-US" smtClean="0"/>
              <a:t>4/16/26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27C788-7214-C84F-B2C9-1FFE27AB14E0}" type="slidenum">
              <a:rPr lang="en-US" smtClean="0"/>
              <a:t>‹#›</a:t>
            </a:fld>
            <a:endParaRPr lang="en-US"/>
          </a:p>
        </p:txBody>
      </p:sp>
    </p:spTree>
    <p:extLst>
      <p:ext uri="{BB962C8B-B14F-4D97-AF65-F5344CB8AC3E}">
        <p14:creationId xmlns:p14="http://schemas.microsoft.com/office/powerpoint/2010/main" val="1778862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17CB07-0039-4545-92EA-48E12138E514}" type="slidenum">
              <a:rPr lang="en-US" smtClean="0"/>
              <a:t>1</a:t>
            </a:fld>
            <a:endParaRPr lang="en-US"/>
          </a:p>
        </p:txBody>
      </p:sp>
    </p:spTree>
    <p:extLst>
      <p:ext uri="{BB962C8B-B14F-4D97-AF65-F5344CB8AC3E}">
        <p14:creationId xmlns:p14="http://schemas.microsoft.com/office/powerpoint/2010/main" val="2462626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3CD0D-7078-4788-EEC7-30DC45D856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0EBF5-32D2-169B-ACB4-586534E226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B1AA11-1277-E6F6-AE0F-D8D1E65748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EC5BE4-E69F-26A7-9A01-F6BFEED96453}"/>
              </a:ext>
            </a:extLst>
          </p:cNvPr>
          <p:cNvSpPr>
            <a:spLocks noGrp="1"/>
          </p:cNvSpPr>
          <p:nvPr>
            <p:ph type="sldNum" sz="quarter" idx="5"/>
          </p:nvPr>
        </p:nvSpPr>
        <p:spPr/>
        <p:txBody>
          <a:bodyPr/>
          <a:lstStyle/>
          <a:p>
            <a:fld id="{4417CB07-0039-4545-92EA-48E12138E514}" type="slidenum">
              <a:rPr lang="en-US" smtClean="0"/>
              <a:t>10</a:t>
            </a:fld>
            <a:endParaRPr lang="en-US"/>
          </a:p>
        </p:txBody>
      </p:sp>
    </p:spTree>
    <p:extLst>
      <p:ext uri="{BB962C8B-B14F-4D97-AF65-F5344CB8AC3E}">
        <p14:creationId xmlns:p14="http://schemas.microsoft.com/office/powerpoint/2010/main" val="315730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81BAC-4365-5891-1D3E-7D5D3052F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6CABD-CABD-223D-6507-2E8FCE286D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8FC00-DC08-24F4-38BE-2A6FD3E1CA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66FB17-5AD3-DD02-CE30-DB70120C26F2}"/>
              </a:ext>
            </a:extLst>
          </p:cNvPr>
          <p:cNvSpPr>
            <a:spLocks noGrp="1"/>
          </p:cNvSpPr>
          <p:nvPr>
            <p:ph type="sldNum" sz="quarter" idx="5"/>
          </p:nvPr>
        </p:nvSpPr>
        <p:spPr/>
        <p:txBody>
          <a:bodyPr/>
          <a:lstStyle/>
          <a:p>
            <a:fld id="{4417CB07-0039-4545-92EA-48E12138E514}" type="slidenum">
              <a:rPr lang="en-US" smtClean="0"/>
              <a:t>11</a:t>
            </a:fld>
            <a:endParaRPr lang="en-US"/>
          </a:p>
        </p:txBody>
      </p:sp>
    </p:spTree>
    <p:extLst>
      <p:ext uri="{BB962C8B-B14F-4D97-AF65-F5344CB8AC3E}">
        <p14:creationId xmlns:p14="http://schemas.microsoft.com/office/powerpoint/2010/main" val="1815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BDD5-9D2C-DA1F-EACD-9BE1ECBC4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7AA98-93CF-E5CF-271B-6BB041A4D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BE8449-72C9-0BC3-3D07-C0DCE46CD6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8F7F43-6F59-B115-C958-42856C28A6B3}"/>
              </a:ext>
            </a:extLst>
          </p:cNvPr>
          <p:cNvSpPr>
            <a:spLocks noGrp="1"/>
          </p:cNvSpPr>
          <p:nvPr>
            <p:ph type="sldNum" sz="quarter" idx="5"/>
          </p:nvPr>
        </p:nvSpPr>
        <p:spPr/>
        <p:txBody>
          <a:bodyPr/>
          <a:lstStyle/>
          <a:p>
            <a:fld id="{4417CB07-0039-4545-92EA-48E12138E514}" type="slidenum">
              <a:rPr lang="en-US" smtClean="0"/>
              <a:t>12</a:t>
            </a:fld>
            <a:endParaRPr lang="en-US"/>
          </a:p>
        </p:txBody>
      </p:sp>
    </p:spTree>
    <p:extLst>
      <p:ext uri="{BB962C8B-B14F-4D97-AF65-F5344CB8AC3E}">
        <p14:creationId xmlns:p14="http://schemas.microsoft.com/office/powerpoint/2010/main" val="3313490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B89C7-14EA-0C8A-32D7-41B8D7B9C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FA5CFE-D856-E2B6-E4DB-5585874B1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93E6A9-F10E-7E2F-0DE3-50DFBDBF25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B1F4FEA-8D88-673C-5FCB-CD99818FBCCD}"/>
              </a:ext>
            </a:extLst>
          </p:cNvPr>
          <p:cNvSpPr>
            <a:spLocks noGrp="1"/>
          </p:cNvSpPr>
          <p:nvPr>
            <p:ph type="sldNum" sz="quarter" idx="5"/>
          </p:nvPr>
        </p:nvSpPr>
        <p:spPr/>
        <p:txBody>
          <a:bodyPr/>
          <a:lstStyle/>
          <a:p>
            <a:fld id="{4417CB07-0039-4545-92EA-48E12138E514}" type="slidenum">
              <a:rPr lang="en-US" smtClean="0"/>
              <a:t>13</a:t>
            </a:fld>
            <a:endParaRPr lang="en-US"/>
          </a:p>
        </p:txBody>
      </p:sp>
    </p:spTree>
    <p:extLst>
      <p:ext uri="{BB962C8B-B14F-4D97-AF65-F5344CB8AC3E}">
        <p14:creationId xmlns:p14="http://schemas.microsoft.com/office/powerpoint/2010/main" val="41222877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EC04F-FB78-AEB1-EAC7-EFF640C11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5B3CF-3233-AFDC-74C5-97647530EB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492B718-A607-BC56-2013-27505A5863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F16E65-6EF0-0366-547B-0414F291CD07}"/>
              </a:ext>
            </a:extLst>
          </p:cNvPr>
          <p:cNvSpPr>
            <a:spLocks noGrp="1"/>
          </p:cNvSpPr>
          <p:nvPr>
            <p:ph type="sldNum" sz="quarter" idx="5"/>
          </p:nvPr>
        </p:nvSpPr>
        <p:spPr/>
        <p:txBody>
          <a:bodyPr/>
          <a:lstStyle/>
          <a:p>
            <a:fld id="{4417CB07-0039-4545-92EA-48E12138E514}" type="slidenum">
              <a:rPr lang="en-US" smtClean="0"/>
              <a:t>14</a:t>
            </a:fld>
            <a:endParaRPr lang="en-US"/>
          </a:p>
        </p:txBody>
      </p:sp>
    </p:spTree>
    <p:extLst>
      <p:ext uri="{BB962C8B-B14F-4D97-AF65-F5344CB8AC3E}">
        <p14:creationId xmlns:p14="http://schemas.microsoft.com/office/powerpoint/2010/main" val="333535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3FDC8-E30C-DD8B-0321-5FFDAB49E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9D6074-5C16-B54E-5E70-2CBCF1B0E8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7569C-EFF1-47A2-4602-937A542D39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B2AB27-49D9-70F3-FC74-891653BF67D9}"/>
              </a:ext>
            </a:extLst>
          </p:cNvPr>
          <p:cNvSpPr>
            <a:spLocks noGrp="1"/>
          </p:cNvSpPr>
          <p:nvPr>
            <p:ph type="sldNum" sz="quarter" idx="5"/>
          </p:nvPr>
        </p:nvSpPr>
        <p:spPr/>
        <p:txBody>
          <a:bodyPr/>
          <a:lstStyle/>
          <a:p>
            <a:fld id="{4417CB07-0039-4545-92EA-48E12138E514}" type="slidenum">
              <a:rPr lang="en-US" smtClean="0"/>
              <a:t>15</a:t>
            </a:fld>
            <a:endParaRPr lang="en-US"/>
          </a:p>
        </p:txBody>
      </p:sp>
    </p:spTree>
    <p:extLst>
      <p:ext uri="{BB962C8B-B14F-4D97-AF65-F5344CB8AC3E}">
        <p14:creationId xmlns:p14="http://schemas.microsoft.com/office/powerpoint/2010/main" val="3108528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47D14-C9B9-4801-7556-4F4240FDF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FBAF42-4949-7EE1-E3D7-AB94C4A85A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41E56-2480-D96B-93B0-D715BB5E43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E02391-CBCF-3E6F-07BE-FE4DEAEED5D7}"/>
              </a:ext>
            </a:extLst>
          </p:cNvPr>
          <p:cNvSpPr>
            <a:spLocks noGrp="1"/>
          </p:cNvSpPr>
          <p:nvPr>
            <p:ph type="sldNum" sz="quarter" idx="5"/>
          </p:nvPr>
        </p:nvSpPr>
        <p:spPr/>
        <p:txBody>
          <a:bodyPr/>
          <a:lstStyle/>
          <a:p>
            <a:fld id="{4417CB07-0039-4545-92EA-48E12138E514}" type="slidenum">
              <a:rPr lang="en-US" smtClean="0"/>
              <a:t>16</a:t>
            </a:fld>
            <a:endParaRPr lang="en-US"/>
          </a:p>
        </p:txBody>
      </p:sp>
    </p:spTree>
    <p:extLst>
      <p:ext uri="{BB962C8B-B14F-4D97-AF65-F5344CB8AC3E}">
        <p14:creationId xmlns:p14="http://schemas.microsoft.com/office/powerpoint/2010/main" val="426214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17CB07-0039-4545-92EA-48E12138E514}" type="slidenum">
              <a:rPr lang="en-US" smtClean="0"/>
              <a:t>2</a:t>
            </a:fld>
            <a:endParaRPr lang="en-US"/>
          </a:p>
        </p:txBody>
      </p:sp>
    </p:spTree>
    <p:extLst>
      <p:ext uri="{BB962C8B-B14F-4D97-AF65-F5344CB8AC3E}">
        <p14:creationId xmlns:p14="http://schemas.microsoft.com/office/powerpoint/2010/main" val="1141712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56B80-0459-F730-FA44-6F8F165F5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02757-D78C-519F-D59F-588A6180F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27CDB0-E614-77E2-43E5-8EEC7C47DF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068940-593F-5D96-68BC-41F1497C3B2A}"/>
              </a:ext>
            </a:extLst>
          </p:cNvPr>
          <p:cNvSpPr>
            <a:spLocks noGrp="1"/>
          </p:cNvSpPr>
          <p:nvPr>
            <p:ph type="sldNum" sz="quarter" idx="5"/>
          </p:nvPr>
        </p:nvSpPr>
        <p:spPr/>
        <p:txBody>
          <a:bodyPr/>
          <a:lstStyle/>
          <a:p>
            <a:fld id="{4417CB07-0039-4545-92EA-48E12138E514}" type="slidenum">
              <a:rPr lang="en-US" smtClean="0"/>
              <a:t>3</a:t>
            </a:fld>
            <a:endParaRPr lang="en-US"/>
          </a:p>
        </p:txBody>
      </p:sp>
    </p:spTree>
    <p:extLst>
      <p:ext uri="{BB962C8B-B14F-4D97-AF65-F5344CB8AC3E}">
        <p14:creationId xmlns:p14="http://schemas.microsoft.com/office/powerpoint/2010/main" val="4188340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DC4AE-6C0A-5B6E-3E1A-09F58FD3EE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6202B-980C-83EF-A577-4BD2B0E433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42836-EF0A-8D07-B4C7-8BCF43C8CF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E5FBD3-DF50-B0D9-EFF9-FADBC605BD16}"/>
              </a:ext>
            </a:extLst>
          </p:cNvPr>
          <p:cNvSpPr>
            <a:spLocks noGrp="1"/>
          </p:cNvSpPr>
          <p:nvPr>
            <p:ph type="sldNum" sz="quarter" idx="5"/>
          </p:nvPr>
        </p:nvSpPr>
        <p:spPr/>
        <p:txBody>
          <a:bodyPr/>
          <a:lstStyle/>
          <a:p>
            <a:fld id="{4417CB07-0039-4545-92EA-48E12138E514}" type="slidenum">
              <a:rPr lang="en-US" smtClean="0"/>
              <a:t>4</a:t>
            </a:fld>
            <a:endParaRPr lang="en-US"/>
          </a:p>
        </p:txBody>
      </p:sp>
    </p:spTree>
    <p:extLst>
      <p:ext uri="{BB962C8B-B14F-4D97-AF65-F5344CB8AC3E}">
        <p14:creationId xmlns:p14="http://schemas.microsoft.com/office/powerpoint/2010/main" val="2465013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15DC5-B30D-DAF9-DB47-25128A83D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38F6B-3180-793E-5AD4-EE4EB09673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C34734-282A-5490-0FFF-D448A87D6C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778CD8-04A0-B683-E047-C8B48A8941CC}"/>
              </a:ext>
            </a:extLst>
          </p:cNvPr>
          <p:cNvSpPr>
            <a:spLocks noGrp="1"/>
          </p:cNvSpPr>
          <p:nvPr>
            <p:ph type="sldNum" sz="quarter" idx="5"/>
          </p:nvPr>
        </p:nvSpPr>
        <p:spPr/>
        <p:txBody>
          <a:bodyPr/>
          <a:lstStyle/>
          <a:p>
            <a:fld id="{4417CB07-0039-4545-92EA-48E12138E514}" type="slidenum">
              <a:rPr lang="en-US" smtClean="0"/>
              <a:t>5</a:t>
            </a:fld>
            <a:endParaRPr lang="en-US"/>
          </a:p>
        </p:txBody>
      </p:sp>
    </p:spTree>
    <p:extLst>
      <p:ext uri="{BB962C8B-B14F-4D97-AF65-F5344CB8AC3E}">
        <p14:creationId xmlns:p14="http://schemas.microsoft.com/office/powerpoint/2010/main" val="3497139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FF5BE-8534-8487-FCDA-25B14520E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6BDD87-7E7B-2EA6-4477-B3955EFAB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C9DA8-468D-D531-954D-CB3B3935D8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18A75B-52DB-082E-2027-DF88D23423A7}"/>
              </a:ext>
            </a:extLst>
          </p:cNvPr>
          <p:cNvSpPr>
            <a:spLocks noGrp="1"/>
          </p:cNvSpPr>
          <p:nvPr>
            <p:ph type="sldNum" sz="quarter" idx="5"/>
          </p:nvPr>
        </p:nvSpPr>
        <p:spPr/>
        <p:txBody>
          <a:bodyPr/>
          <a:lstStyle/>
          <a:p>
            <a:fld id="{4417CB07-0039-4545-92EA-48E12138E514}" type="slidenum">
              <a:rPr lang="en-US" smtClean="0"/>
              <a:t>6</a:t>
            </a:fld>
            <a:endParaRPr lang="en-US"/>
          </a:p>
        </p:txBody>
      </p:sp>
    </p:spTree>
    <p:extLst>
      <p:ext uri="{BB962C8B-B14F-4D97-AF65-F5344CB8AC3E}">
        <p14:creationId xmlns:p14="http://schemas.microsoft.com/office/powerpoint/2010/main" val="677995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5A81A-6CF8-95D0-6434-D06059BFBD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88C56-89E5-66B9-DA48-62D30073F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0B582-EA15-E0A9-869C-B8AEEF6CBC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0DE5A3-95ED-E6AA-AC65-D0B6704F1E60}"/>
              </a:ext>
            </a:extLst>
          </p:cNvPr>
          <p:cNvSpPr>
            <a:spLocks noGrp="1"/>
          </p:cNvSpPr>
          <p:nvPr>
            <p:ph type="sldNum" sz="quarter" idx="5"/>
          </p:nvPr>
        </p:nvSpPr>
        <p:spPr/>
        <p:txBody>
          <a:bodyPr/>
          <a:lstStyle/>
          <a:p>
            <a:fld id="{4417CB07-0039-4545-92EA-48E12138E514}" type="slidenum">
              <a:rPr lang="en-US" smtClean="0"/>
              <a:t>7</a:t>
            </a:fld>
            <a:endParaRPr lang="en-US"/>
          </a:p>
        </p:txBody>
      </p:sp>
    </p:spTree>
    <p:extLst>
      <p:ext uri="{BB962C8B-B14F-4D97-AF65-F5344CB8AC3E}">
        <p14:creationId xmlns:p14="http://schemas.microsoft.com/office/powerpoint/2010/main" val="3863409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00E7B-F3DD-73CE-6330-55A08B6F57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FA40A2-6823-B57F-C0D0-76E26CBF50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EAAA0E-D548-A6EA-D3E3-08DDDD95FF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B6C78C-85BC-BC09-6CC6-2E807A9DDC8F}"/>
              </a:ext>
            </a:extLst>
          </p:cNvPr>
          <p:cNvSpPr>
            <a:spLocks noGrp="1"/>
          </p:cNvSpPr>
          <p:nvPr>
            <p:ph type="sldNum" sz="quarter" idx="5"/>
          </p:nvPr>
        </p:nvSpPr>
        <p:spPr/>
        <p:txBody>
          <a:bodyPr/>
          <a:lstStyle/>
          <a:p>
            <a:fld id="{4417CB07-0039-4545-92EA-48E12138E514}" type="slidenum">
              <a:rPr lang="en-US" smtClean="0"/>
              <a:t>8</a:t>
            </a:fld>
            <a:endParaRPr lang="en-US"/>
          </a:p>
        </p:txBody>
      </p:sp>
    </p:spTree>
    <p:extLst>
      <p:ext uri="{BB962C8B-B14F-4D97-AF65-F5344CB8AC3E}">
        <p14:creationId xmlns:p14="http://schemas.microsoft.com/office/powerpoint/2010/main" val="507808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79DC1-CE3A-1990-C740-1946DAA904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E87C3-B893-B2DD-6074-5599678ADF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40B3E-1BED-CFD9-46EF-8E259E2471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446637-D25C-0992-1985-C9E4DF97C323}"/>
              </a:ext>
            </a:extLst>
          </p:cNvPr>
          <p:cNvSpPr>
            <a:spLocks noGrp="1"/>
          </p:cNvSpPr>
          <p:nvPr>
            <p:ph type="sldNum" sz="quarter" idx="5"/>
          </p:nvPr>
        </p:nvSpPr>
        <p:spPr/>
        <p:txBody>
          <a:bodyPr/>
          <a:lstStyle/>
          <a:p>
            <a:fld id="{4417CB07-0039-4545-92EA-48E12138E514}" type="slidenum">
              <a:rPr lang="en-US" smtClean="0"/>
              <a:t>9</a:t>
            </a:fld>
            <a:endParaRPr lang="en-US"/>
          </a:p>
        </p:txBody>
      </p:sp>
    </p:spTree>
    <p:extLst>
      <p:ext uri="{BB962C8B-B14F-4D97-AF65-F5344CB8AC3E}">
        <p14:creationId xmlns:p14="http://schemas.microsoft.com/office/powerpoint/2010/main" val="3772753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27040-4F3F-897A-63EF-CCB6A16FEB5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0F19912-A5DF-8EC5-18CF-37888F01B1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2C149FA-47E1-2360-0430-1A0E81711685}"/>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1A3D8AD7-26B6-FF5D-9502-6D5234B6A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3A4B09-BAEB-B500-FE39-35A89FDCF479}"/>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1110443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1CFC-F50A-91C9-C86A-A292A56E98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9CF012C-6C68-DCDA-579B-61C3A534ED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B761C9B-3B6D-0577-48BF-774041CC489D}"/>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80B876F3-7489-68AA-B535-93DDBF40B1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60D8E-4348-9295-863B-637771A30A8F}"/>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3534423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685747-C762-DC29-8AC9-C5ACDBE9F7A4}"/>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B4B95F-664F-1719-3903-FA08F687270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57E95B5-63BD-DC25-B475-3BDA959A5B51}"/>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D2529A68-3913-270A-5221-A5B3EFFA0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2A6BE-D74B-2F50-DB56-9533AC66F933}"/>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3913455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Whitout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0562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AFBF-0F34-8086-B42C-4F2C1DA5E04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7B792EC-8632-B561-D493-68CF508C5D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49F88F-7109-18D9-1E0F-255A7D70D43B}"/>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ED0D44DC-D3E8-E6BA-25F2-33EEBD0F60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18F76-618B-12DB-D419-36B06765B3EB}"/>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1367979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02CCF-3A27-066D-7BF0-B4EA4E94902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6276424-68D0-60F2-9278-E17161E050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E0FD0E4-A78A-D660-B918-7377B552DC68}"/>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5C81B3F8-E7D8-C236-E103-94B93DEF4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14AFB3-7E94-3316-015A-2D82D90F5038}"/>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1065474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2733B-C135-587A-1CE0-1819BEEFAB6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63C125A-B0CD-2599-4C15-970D509C6B7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E4CDE60-6411-E42D-A138-576D8C1D248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12A5338-9E7E-C75D-8E89-1B1BAE898C2C}"/>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6" name="Footer Placeholder 5">
            <a:extLst>
              <a:ext uri="{FF2B5EF4-FFF2-40B4-BE49-F238E27FC236}">
                <a16:creationId xmlns:a16="http://schemas.microsoft.com/office/drawing/2014/main" id="{C0C16BAC-7322-3936-FF78-16EE8E6EA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D7B590-082B-C0F3-ADC6-4515F2FEDA4E}"/>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496033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853E2-DFF2-2C75-D0A9-4C710C82207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703016A-80BC-D2D0-BCD0-E642C1351F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2AD7CB4-140C-989A-62CB-AEABF146200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511B7E8-A852-18FB-A042-E13B09FB06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10D4B50-E73D-E8BD-9067-8D189F130E2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E7397E6-6571-D516-6247-2136CAA13BBF}"/>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8" name="Footer Placeholder 7">
            <a:extLst>
              <a:ext uri="{FF2B5EF4-FFF2-40B4-BE49-F238E27FC236}">
                <a16:creationId xmlns:a16="http://schemas.microsoft.com/office/drawing/2014/main" id="{447FB51A-B093-1E76-2F99-4C345BB6B6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FC799D-6632-7633-DBDA-8A4CE7AA46CE}"/>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1368556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AC0A6-A8BE-9032-3625-76A33C68914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A07118F-12F6-380A-E920-FC19CA5AA3C6}"/>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4" name="Footer Placeholder 3">
            <a:extLst>
              <a:ext uri="{FF2B5EF4-FFF2-40B4-BE49-F238E27FC236}">
                <a16:creationId xmlns:a16="http://schemas.microsoft.com/office/drawing/2014/main" id="{4644238D-2526-8FA6-951C-2A5114B7C9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D7F5F0-1B06-01E2-11A1-F29DB494A191}"/>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675501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DE5208-382D-F017-DCB7-DB4E63AA2A99}"/>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3" name="Footer Placeholder 2">
            <a:extLst>
              <a:ext uri="{FF2B5EF4-FFF2-40B4-BE49-F238E27FC236}">
                <a16:creationId xmlns:a16="http://schemas.microsoft.com/office/drawing/2014/main" id="{2536BB62-2E40-640A-E483-F01D0A2032B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AC3AF-66DA-4DD4-C31C-6869D8B3B3EB}"/>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160590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CDD84-B699-21E1-52B4-F5AF36E2A02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63F83A8-31EF-5C23-948B-C9AC5FF94C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503EFAC-D7E7-A969-AB74-A70B6EAD2B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00A557F-F188-679F-1961-B435475EF32C}"/>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6" name="Footer Placeholder 5">
            <a:extLst>
              <a:ext uri="{FF2B5EF4-FFF2-40B4-BE49-F238E27FC236}">
                <a16:creationId xmlns:a16="http://schemas.microsoft.com/office/drawing/2014/main" id="{F74AE56F-57D0-6582-1D0D-25D85F66D8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160E9D-7E58-17F6-1DE6-E1E5F6045FAF}"/>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201671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594D6-AD40-36A4-E6FD-19A6C31B07E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B497BD8-B45F-5DB7-79D2-FE43D27D7C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52AE04-EC16-8810-DA22-3AD3FE6931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79CF207-462D-1CAF-4262-28C4EA0BAE35}"/>
              </a:ext>
            </a:extLst>
          </p:cNvPr>
          <p:cNvSpPr>
            <a:spLocks noGrp="1"/>
          </p:cNvSpPr>
          <p:nvPr>
            <p:ph type="dt" sz="half" idx="10"/>
          </p:nvPr>
        </p:nvSpPr>
        <p:spPr/>
        <p:txBody>
          <a:bodyPr/>
          <a:lstStyle/>
          <a:p>
            <a:fld id="{374BADA1-1FC7-184F-BC05-89487CCB57CD}" type="datetimeFigureOut">
              <a:rPr lang="en-US" smtClean="0"/>
              <a:t>4/16/26</a:t>
            </a:fld>
            <a:endParaRPr lang="en-US"/>
          </a:p>
        </p:txBody>
      </p:sp>
      <p:sp>
        <p:nvSpPr>
          <p:cNvPr id="6" name="Footer Placeholder 5">
            <a:extLst>
              <a:ext uri="{FF2B5EF4-FFF2-40B4-BE49-F238E27FC236}">
                <a16:creationId xmlns:a16="http://schemas.microsoft.com/office/drawing/2014/main" id="{4DF972E8-E900-E2DE-BA4A-C9269DE57C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6D4F1D-EC0E-FBBE-001F-2A68DC5C3124}"/>
              </a:ext>
            </a:extLst>
          </p:cNvPr>
          <p:cNvSpPr>
            <a:spLocks noGrp="1"/>
          </p:cNvSpPr>
          <p:nvPr>
            <p:ph type="sldNum" sz="quarter" idx="12"/>
          </p:nvPr>
        </p:nvSpPr>
        <p:spPr/>
        <p:txBody>
          <a:bodyPr/>
          <a:lstStyle/>
          <a:p>
            <a:fld id="{B05D7F8D-BE4B-464F-8FFF-7B65CA74295A}" type="slidenum">
              <a:rPr lang="en-US" smtClean="0"/>
              <a:t>‹#›</a:t>
            </a:fld>
            <a:endParaRPr lang="en-US"/>
          </a:p>
        </p:txBody>
      </p:sp>
    </p:spTree>
    <p:extLst>
      <p:ext uri="{BB962C8B-B14F-4D97-AF65-F5344CB8AC3E}">
        <p14:creationId xmlns:p14="http://schemas.microsoft.com/office/powerpoint/2010/main" val="3329435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64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770F8C-0345-60FF-FD10-303C04D9C2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013E06-9652-3902-50B2-05A8CFCAAA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EB7018E-4431-A349-1D4E-A7E7CC680D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4BADA1-1FC7-184F-BC05-89487CCB57CD}" type="datetimeFigureOut">
              <a:rPr lang="en-US" smtClean="0"/>
              <a:t>4/16/26</a:t>
            </a:fld>
            <a:endParaRPr lang="en-US"/>
          </a:p>
        </p:txBody>
      </p:sp>
      <p:sp>
        <p:nvSpPr>
          <p:cNvPr id="5" name="Footer Placeholder 4">
            <a:extLst>
              <a:ext uri="{FF2B5EF4-FFF2-40B4-BE49-F238E27FC236}">
                <a16:creationId xmlns:a16="http://schemas.microsoft.com/office/drawing/2014/main" id="{CBD5A6D0-D194-680A-980F-A26B2486F4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5F59F09-A8ED-5C60-D1BD-5F8CA1824F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5D7F8D-BE4B-464F-8FFF-7B65CA74295A}" type="slidenum">
              <a:rPr lang="en-US" smtClean="0"/>
              <a:t>‹#›</a:t>
            </a:fld>
            <a:endParaRPr lang="en-US"/>
          </a:p>
        </p:txBody>
      </p:sp>
    </p:spTree>
    <p:extLst>
      <p:ext uri="{BB962C8B-B14F-4D97-AF65-F5344CB8AC3E}">
        <p14:creationId xmlns:p14="http://schemas.microsoft.com/office/powerpoint/2010/main" val="2351512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hyperlink" Target="mailto:africa-secretariat@aaun.network" TargetMode="External"/><Relationship Id="rId3" Type="http://schemas.openxmlformats.org/officeDocument/2006/relationships/hyperlink" Target="http://aaun.edu.au/" TargetMode="External"/><Relationship Id="rId7" Type="http://schemas.openxmlformats.org/officeDocument/2006/relationships/hyperlink" Target="mailto:aus-secretariat@aaun.network"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hyperlink" Target="https://aaun.edu.au/research-development/" TargetMode="External"/><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hyperlink" Target="https://au.linkedin.com/company/australia-africa-universities-network" TargetMode="External"/><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aaun.edu.au/research-developmen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aaun.edu.au/membershi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1C342F86-92B8-D21D-3F0A-4B45EDD480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6092" y="197899"/>
            <a:ext cx="4899705" cy="768723"/>
          </a:xfrm>
          <a:prstGeom prst="rect">
            <a:avLst/>
          </a:prstGeom>
        </p:spPr>
      </p:pic>
      <p:sp>
        <p:nvSpPr>
          <p:cNvPr id="17" name="TextBox 16">
            <a:extLst>
              <a:ext uri="{FF2B5EF4-FFF2-40B4-BE49-F238E27FC236}">
                <a16:creationId xmlns:a16="http://schemas.microsoft.com/office/drawing/2014/main" id="{3F60F161-1E75-267D-01A7-30F05C08A981}"/>
              </a:ext>
            </a:extLst>
          </p:cNvPr>
          <p:cNvSpPr txBox="1"/>
          <p:nvPr/>
        </p:nvSpPr>
        <p:spPr>
          <a:xfrm>
            <a:off x="537065" y="1375939"/>
            <a:ext cx="11117869" cy="3847207"/>
          </a:xfrm>
          <a:prstGeom prst="rect">
            <a:avLst/>
          </a:prstGeom>
          <a:noFill/>
        </p:spPr>
        <p:txBody>
          <a:bodyPr wrap="square" rtlCol="0">
            <a:spAutoFit/>
          </a:bodyPr>
          <a:lstStyle/>
          <a:p>
            <a:pPr algn="ctr"/>
            <a:r>
              <a:rPr lang="en-AU" sz="2400" b="1" i="0" u="sng" dirty="0">
                <a:effectLst/>
                <a:latin typeface="Arial" panose="020B0604020202020204" pitchFamily="34" charset="0"/>
                <a:cs typeface="Arial" panose="020B0604020202020204" pitchFamily="34" charset="0"/>
              </a:rPr>
              <a:t>Partnership &amp; Research Development Fund (PRDF) Grants Round 2026 </a:t>
            </a:r>
          </a:p>
          <a:p>
            <a:pPr algn="ctr"/>
            <a:endParaRPr lang="en-AU" sz="2000" b="1" i="0" dirty="0">
              <a:effectLst/>
              <a:latin typeface="Arial" panose="020B0604020202020204" pitchFamily="34" charset="0"/>
              <a:cs typeface="Arial" panose="020B0604020202020204" pitchFamily="34" charset="0"/>
            </a:endParaRPr>
          </a:p>
          <a:p>
            <a:pPr algn="ctr"/>
            <a:r>
              <a:rPr lang="en-AU" sz="2000" b="1" i="1" dirty="0">
                <a:effectLst/>
                <a:latin typeface="Arial" panose="020B0604020202020204" pitchFamily="34" charset="0"/>
                <a:cs typeface="Arial" panose="020B0604020202020204" pitchFamily="34" charset="0"/>
              </a:rPr>
              <a:t>Call for Applications </a:t>
            </a:r>
            <a:r>
              <a:rPr lang="en-AU" sz="2000" b="1" i="1" dirty="0">
                <a:latin typeface="Arial" panose="020B0604020202020204" pitchFamily="34" charset="0"/>
                <a:cs typeface="Arial" panose="020B0604020202020204" pitchFamily="34" charset="0"/>
              </a:rPr>
              <a:t>&amp; Institutional</a:t>
            </a:r>
            <a:r>
              <a:rPr lang="en-AU" sz="2000" b="1" i="1" dirty="0">
                <a:effectLst/>
                <a:latin typeface="Arial" panose="020B0604020202020204" pitchFamily="34" charset="0"/>
                <a:cs typeface="Arial" panose="020B0604020202020204" pitchFamily="34" charset="0"/>
              </a:rPr>
              <a:t> </a:t>
            </a:r>
            <a:r>
              <a:rPr lang="en-AU" sz="2000" b="1" i="1">
                <a:effectLst/>
                <a:latin typeface="Arial" panose="020B0604020202020204" pitchFamily="34" charset="0"/>
                <a:cs typeface="Arial" panose="020B0604020202020204" pitchFamily="34" charset="0"/>
              </a:rPr>
              <a:t>Briefing Webinar</a:t>
            </a:r>
            <a:endParaRPr lang="en-AU" sz="2000" dirty="0">
              <a:latin typeface="Arial" panose="020B0604020202020204" pitchFamily="34" charset="0"/>
              <a:cs typeface="Arial" panose="020B0604020202020204" pitchFamily="34" charset="0"/>
            </a:endParaRPr>
          </a:p>
          <a:p>
            <a:pPr algn="ctr"/>
            <a:endParaRPr lang="en-AU" sz="2000" dirty="0">
              <a:latin typeface="Arial" panose="020B0604020202020204" pitchFamily="34" charset="0"/>
              <a:cs typeface="Arial" panose="020B0604020202020204" pitchFamily="34" charset="0"/>
            </a:endParaRPr>
          </a:p>
          <a:p>
            <a:pPr algn="ctr"/>
            <a:endParaRPr lang="en-AU" sz="2000" dirty="0">
              <a:latin typeface="Arial" panose="020B0604020202020204" pitchFamily="34" charset="0"/>
              <a:cs typeface="Arial" panose="020B0604020202020204" pitchFamily="34" charset="0"/>
            </a:endParaRPr>
          </a:p>
          <a:p>
            <a:r>
              <a:rPr lang="en-AU" sz="2000" dirty="0">
                <a:latin typeface="Arial" panose="020B0604020202020204" pitchFamily="34" charset="0"/>
                <a:cs typeface="Arial" panose="020B0604020202020204" pitchFamily="34" charset="0"/>
              </a:rPr>
              <a:t>The </a:t>
            </a:r>
            <a:r>
              <a:rPr lang="en-AU" sz="2000" b="1" dirty="0">
                <a:latin typeface="Arial" panose="020B0604020202020204" pitchFamily="34" charset="0"/>
                <a:cs typeface="Arial" panose="020B0604020202020204" pitchFamily="34" charset="0"/>
              </a:rPr>
              <a:t>Australia Africa Universities Network (AAUN) </a:t>
            </a:r>
            <a:r>
              <a:rPr lang="en-AU" sz="2000" dirty="0">
                <a:latin typeface="Arial" panose="020B0604020202020204" pitchFamily="34" charset="0"/>
                <a:cs typeface="Arial" panose="020B0604020202020204" pitchFamily="34" charset="0"/>
              </a:rPr>
              <a:t>is a group of 29 leading universities in Australia and Africa, connecting academics and early-career researchers through institutional partnerships in order to address research and development challenges facing both continents. </a:t>
            </a:r>
          </a:p>
          <a:p>
            <a:endParaRPr lang="en-AU" sz="2000" dirty="0">
              <a:latin typeface="Arial" panose="020B0604020202020204" pitchFamily="34" charset="0"/>
              <a:cs typeface="Arial" panose="020B0604020202020204" pitchFamily="34" charset="0"/>
            </a:endParaRPr>
          </a:p>
          <a:p>
            <a:r>
              <a:rPr lang="en-AU" sz="2000" dirty="0">
                <a:latin typeface="Arial" panose="020B0604020202020204" pitchFamily="34" charset="0"/>
                <a:cs typeface="Arial" panose="020B0604020202020204" pitchFamily="34" charset="0"/>
              </a:rPr>
              <a:t>The Network, established in 2012, fosters growing relationships between Australia and Africa by building research and education partnerships between the continents. The AAUN is integral to enabling Australia and Africa to work together creatively, innovatively and in equal partnership.</a:t>
            </a:r>
          </a:p>
        </p:txBody>
      </p:sp>
    </p:spTree>
    <p:extLst>
      <p:ext uri="{BB962C8B-B14F-4D97-AF65-F5344CB8AC3E}">
        <p14:creationId xmlns:p14="http://schemas.microsoft.com/office/powerpoint/2010/main" val="965698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DC1BD-8E54-3327-B5CB-2A60ADC9E5C5}"/>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1329A541-9193-A348-50B5-51A03E2A4C4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8EC8B116-7FC0-724A-D142-DEAAE69DCA1F}"/>
              </a:ext>
            </a:extLst>
          </p:cNvPr>
          <p:cNvSpPr txBox="1"/>
          <p:nvPr/>
        </p:nvSpPr>
        <p:spPr>
          <a:xfrm>
            <a:off x="420413" y="1965798"/>
            <a:ext cx="11351173" cy="3667927"/>
          </a:xfrm>
          <a:prstGeom prst="rect">
            <a:avLst/>
          </a:prstGeom>
          <a:noFill/>
        </p:spPr>
        <p:txBody>
          <a:bodyPr wrap="square" rtlCol="0">
            <a:spAutoFit/>
          </a:bodyPr>
          <a:lstStyle/>
          <a:p>
            <a:pPr>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How do I apply?</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buNone/>
            </a:pPr>
            <a:r>
              <a:rPr lang="en-AU" sz="1800" dirty="0">
                <a:effectLst/>
                <a:latin typeface="Calibri" panose="020F0502020204030204" pitchFamily="34" charset="0"/>
                <a:ea typeface="Times New Roman" panose="02020603050405020304" pitchFamily="18" charset="0"/>
              </a:rPr>
              <a:t>All</a:t>
            </a:r>
            <a:r>
              <a:rPr lang="en-AU" sz="1800" dirty="0">
                <a:effectLst/>
                <a:latin typeface="Times New Roman" panose="02020603050405020304" pitchFamily="18" charset="0"/>
                <a:ea typeface="Times New Roman" panose="02020603050405020304" pitchFamily="18" charset="0"/>
              </a:rPr>
              <a:t> </a:t>
            </a:r>
            <a:r>
              <a:rPr lang="en-AU" sz="1800" dirty="0">
                <a:effectLst/>
                <a:latin typeface="Calibri" panose="020F0502020204030204" pitchFamily="34" charset="0"/>
                <a:ea typeface="Times New Roman" panose="02020603050405020304" pitchFamily="18" charset="0"/>
              </a:rPr>
              <a:t>applications must first be approved for submission through an </a:t>
            </a:r>
            <a:r>
              <a:rPr lang="en-AU" sz="1800" b="1" dirty="0">
                <a:effectLst/>
                <a:latin typeface="Calibri" panose="020F0502020204030204" pitchFamily="34" charset="0"/>
                <a:ea typeface="Times New Roman" panose="02020603050405020304" pitchFamily="18" charset="0"/>
              </a:rPr>
              <a:t>internal review at the principal investigator’s university</a:t>
            </a:r>
            <a:r>
              <a:rPr lang="en-AU" sz="1800" dirty="0">
                <a:effectLst/>
                <a:latin typeface="Calibri" panose="020F0502020204030204" pitchFamily="34" charset="0"/>
                <a:ea typeface="Times New Roman" panose="02020603050405020304" pitchFamily="18" charset="0"/>
              </a:rPr>
              <a:t> to ensure local strategic alignment and support. A </a:t>
            </a:r>
            <a:r>
              <a:rPr lang="en-AU" sz="1800" b="1" dirty="0">
                <a:effectLst/>
                <a:latin typeface="Calibri" panose="020F0502020204030204" pitchFamily="34" charset="0"/>
                <a:ea typeface="Times New Roman" panose="02020603050405020304" pitchFamily="18" charset="0"/>
              </a:rPr>
              <a:t>list of key institutional contacts is provided </a:t>
            </a:r>
            <a:r>
              <a:rPr lang="en-AU" sz="1800" dirty="0">
                <a:effectLst/>
                <a:latin typeface="Calibri" panose="020F0502020204030204" pitchFamily="34" charset="0"/>
                <a:ea typeface="Times New Roman" panose="02020603050405020304" pitchFamily="18" charset="0"/>
              </a:rPr>
              <a:t>separately. Applicants are required to identify committed cash contributions as well as in-kind support for the project from institutions involved. </a:t>
            </a:r>
            <a:endParaRPr lang="en-AU"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AU" sz="1800" dirty="0">
                <a:effectLst/>
                <a:latin typeface="Calibri" panose="020F0502020204030204" pitchFamily="34" charset="0"/>
                <a:ea typeface="Times New Roman" panose="02020603050405020304" pitchFamily="18" charset="0"/>
                <a:cs typeface="Calibri" panose="020F0502020204030204" pitchFamily="34" charset="0"/>
              </a:rPr>
              <a:t>Applications along with all accompanying documents should be submitted through the AAUN Secretariat Australia (for applications led by Australian member universities) or AAUN Secretariat Africa (for applications led by African member universities) by</a:t>
            </a:r>
            <a:r>
              <a:rPr lang="en-AU"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23h59 on </a:t>
            </a:r>
            <a:r>
              <a:rPr lang="en-US"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30</a:t>
            </a:r>
            <a:r>
              <a:rPr lang="en-US"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June 2026 in the local time zone of the project lead institution</a:t>
            </a:r>
            <a:r>
              <a:rPr lang="en-AU" sz="1800" dirty="0">
                <a:effectLst/>
                <a:latin typeface="Calibri" panose="020F0502020204030204" pitchFamily="34" charset="0"/>
                <a:ea typeface="Times New Roman" panose="02020603050405020304" pitchFamily="18" charset="0"/>
                <a:cs typeface="Calibri" panose="020F0502020204030204" pitchFamily="34" charset="0"/>
              </a:rPr>
              <a:t>.  Applications that are incomplete or received after the closing date will not be considered. Applications will be assessed and ranked by a selection committee from Australia and Africa.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0218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819F-2202-50AB-BF74-1A50956FACE1}"/>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8E33DCAA-C08F-EBF9-CE82-A7C14706BD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F52E10F1-49F7-EBF0-17C5-B942E682FB4A}"/>
              </a:ext>
            </a:extLst>
          </p:cNvPr>
          <p:cNvSpPr txBox="1"/>
          <p:nvPr/>
        </p:nvSpPr>
        <p:spPr>
          <a:xfrm>
            <a:off x="1173474" y="2096335"/>
            <a:ext cx="10016358" cy="3309111"/>
          </a:xfrm>
          <a:prstGeom prst="rect">
            <a:avLst/>
          </a:prstGeom>
          <a:noFill/>
        </p:spPr>
        <p:txBody>
          <a:bodyPr wrap="square" rtlCol="0">
            <a:spAutoFit/>
          </a:bodyPr>
          <a:lstStyle/>
          <a:p>
            <a:pPr algn="just">
              <a:lnSpc>
                <a:spcPct val="115000"/>
              </a:lnSpc>
              <a:spcAft>
                <a:spcPts val="1000"/>
              </a:spcAft>
              <a:buNone/>
            </a:pPr>
            <a:r>
              <a:rPr lang="en-AU"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PRDF Timelines: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AU" dirty="0"/>
              <a:t>1 May 2026: Applications open</a:t>
            </a:r>
          </a:p>
          <a:p>
            <a:pPr marL="285750" lvl="0" indent="-285750">
              <a:buFont typeface="Arial" panose="020B0604020202020204" pitchFamily="34" charset="0"/>
              <a:buChar char="•"/>
            </a:pPr>
            <a:r>
              <a:rPr lang="en-AU" dirty="0"/>
              <a:t>30 June 2026: Applications close</a:t>
            </a:r>
          </a:p>
          <a:p>
            <a:pPr marL="285750" lvl="0" indent="-285750">
              <a:buFont typeface="Arial" panose="020B0604020202020204" pitchFamily="34" charset="0"/>
              <a:buChar char="•"/>
            </a:pPr>
            <a:r>
              <a:rPr lang="en-AU" dirty="0"/>
              <a:t>July 2026: Applications assessed</a:t>
            </a:r>
          </a:p>
          <a:p>
            <a:pPr marL="285750" lvl="0" indent="-285750">
              <a:buFont typeface="Arial" panose="020B0604020202020204" pitchFamily="34" charset="0"/>
              <a:buChar char="•"/>
            </a:pPr>
            <a:r>
              <a:rPr lang="en-AU" dirty="0"/>
              <a:t>August 2026: All applicants notified of outcomes</a:t>
            </a:r>
          </a:p>
          <a:p>
            <a:pPr marL="285750" lvl="0" indent="-285750">
              <a:buFont typeface="Arial" panose="020B0604020202020204" pitchFamily="34" charset="0"/>
              <a:buChar char="•"/>
            </a:pPr>
            <a:r>
              <a:rPr lang="en-AU" dirty="0"/>
              <a:t>1-2 September 2026:</a:t>
            </a:r>
            <a:r>
              <a:rPr lang="en-AU" b="1" dirty="0"/>
              <a:t> </a:t>
            </a:r>
            <a:r>
              <a:rPr lang="en-AU" dirty="0"/>
              <a:t>Awards presented at AAUN Forum in Perth</a:t>
            </a:r>
          </a:p>
          <a:p>
            <a:pPr marL="285750" lvl="0" indent="-285750">
              <a:buFont typeface="Arial" panose="020B0604020202020204" pitchFamily="34" charset="0"/>
              <a:buChar char="•"/>
            </a:pPr>
            <a:r>
              <a:rPr lang="en-AU" dirty="0"/>
              <a:t>September-December 2026: Preliminary organisation of funded projects</a:t>
            </a:r>
          </a:p>
          <a:p>
            <a:pPr marL="285750" lvl="0" indent="-285750">
              <a:buFont typeface="Arial" panose="020B0604020202020204" pitchFamily="34" charset="0"/>
              <a:buChar char="•"/>
            </a:pPr>
            <a:r>
              <a:rPr lang="en-AU" dirty="0"/>
              <a:t>1 January 2027: Projects commence </a:t>
            </a:r>
          </a:p>
          <a:p>
            <a:pPr marL="285750" lvl="0" indent="-285750">
              <a:buFont typeface="Arial" panose="020B0604020202020204" pitchFamily="34" charset="0"/>
              <a:buChar char="•"/>
            </a:pPr>
            <a:r>
              <a:rPr lang="en-AU" dirty="0"/>
              <a:t>30 June 2027: Interim report due</a:t>
            </a:r>
          </a:p>
          <a:p>
            <a:pPr marL="285750" lvl="0" indent="-285750">
              <a:buFont typeface="Arial" panose="020B0604020202020204" pitchFamily="34" charset="0"/>
              <a:buChar char="•"/>
            </a:pPr>
            <a:r>
              <a:rPr lang="en-AU" dirty="0"/>
              <a:t>31 December 2027: Projects finish and completion report due</a:t>
            </a:r>
          </a:p>
          <a:p>
            <a:pPr marL="285750" lvl="0" indent="-285750">
              <a:buFont typeface="Arial" panose="020B0604020202020204" pitchFamily="34" charset="0"/>
              <a:buChar char="•"/>
            </a:pPr>
            <a:r>
              <a:rPr lang="en-AU" dirty="0"/>
              <a:t>3 years post-project: Final report due capturing all project outcomes and outputs.</a:t>
            </a:r>
          </a:p>
        </p:txBody>
      </p:sp>
    </p:spTree>
    <p:extLst>
      <p:ext uri="{BB962C8B-B14F-4D97-AF65-F5344CB8AC3E}">
        <p14:creationId xmlns:p14="http://schemas.microsoft.com/office/powerpoint/2010/main" val="161008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19B9-6DDD-E482-00EE-F686CC725951}"/>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E880AE64-2CF0-123F-B433-E9474A96CD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5D0BB3D3-6622-4B1E-3CCF-7D8F853757CB}"/>
              </a:ext>
            </a:extLst>
          </p:cNvPr>
          <p:cNvSpPr txBox="1"/>
          <p:nvPr/>
        </p:nvSpPr>
        <p:spPr>
          <a:xfrm>
            <a:off x="830317" y="1830485"/>
            <a:ext cx="10415752" cy="3197029"/>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What are the financial and reporting obligations?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Allocated funds will be deposited in local currency via bank transfer to the Principal Investigator’s nominated university account. Awarded funding should be expended within 12 months. Any unspent funds at the conclusion of the 12-month award period will be returned to the AAUN.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Awardees will be required to submit an interim report to AAUN after 6 months and a 1-year completion report at the conclusion of the 12-month award period. A final report will be requested 3 years after the date of the award. This reporting is essential in assisting AAUN to track outcomes, demonstrate productivity and monitor return on investment. The AAUN will send a report template and a reminder by email at these intervals. Awardees who fail to submit satisfactory reports will be ineligible to apply for future AAUN funding.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07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7B485-FF6D-C555-CF02-8B4138F698B8}"/>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5557F6AD-1CB2-6326-ED19-81671D89B0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A53732C1-7736-F6BD-A58D-E495881FE8C2}"/>
              </a:ext>
            </a:extLst>
          </p:cNvPr>
          <p:cNvSpPr txBox="1"/>
          <p:nvPr/>
        </p:nvSpPr>
        <p:spPr>
          <a:xfrm>
            <a:off x="525517" y="1828798"/>
            <a:ext cx="10604938" cy="2855654"/>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If successful, how does AAUN expect to be acknowledged?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Please note that it is </a:t>
            </a:r>
            <a:r>
              <a:rPr lang="en-US" sz="1800" b="1" dirty="0">
                <a:effectLst/>
                <a:latin typeface="Calibri" panose="020F0502020204030204" pitchFamily="34" charset="0"/>
                <a:ea typeface="Times New Roman" panose="02020603050405020304" pitchFamily="18" charset="0"/>
                <a:cs typeface="Calibri" panose="020F0502020204030204" pitchFamily="34" charset="0"/>
              </a:rPr>
              <a:t>mandatory</a:t>
            </a:r>
            <a:r>
              <a:rPr lang="en-US" sz="1800" dirty="0">
                <a:effectLst/>
                <a:latin typeface="Calibri" panose="020F0502020204030204" pitchFamily="34" charset="0"/>
                <a:ea typeface="Times New Roman" panose="02020603050405020304" pitchFamily="18" charset="0"/>
                <a:cs typeface="Calibri" panose="020F0502020204030204" pitchFamily="34" charset="0"/>
              </a:rPr>
              <a:t> to acknowledge AAUN appropriately in publications or conferences in order for us to attract further funding and to present the strengths of the AAUN partnership to government, business, agencies, and universities. </a:t>
            </a:r>
            <a:r>
              <a:rPr lang="en-AU" sz="1800" dirty="0">
                <a:effectLst/>
                <a:latin typeface="Calibri" panose="020F0502020204030204" pitchFamily="34" charset="0"/>
                <a:ea typeface="Times New Roman" panose="02020603050405020304" pitchFamily="18" charset="0"/>
                <a:cs typeface="Calibri" panose="020F0502020204030204" pitchFamily="34" charset="0"/>
              </a:rPr>
              <a:t>Any initiatives funded by the PRDF should adequately credit the AAUN, including the display of the AAUN logo. Any publications resulting from a PRDF-funded project should acknowledge AAUN as a supporter or participant. Principal Investigators are welcome and encouraged to participate in AAUN initiatives and events as they arise, including AAUN forums and workshops.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73734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C2493-1CD4-1F1B-837B-8975D3F0F39A}"/>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12AECB7A-AAA1-1869-7F98-A6DA6F32CB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34400" y="228600"/>
            <a:ext cx="3381021" cy="530454"/>
          </a:xfrm>
          <a:prstGeom prst="rect">
            <a:avLst/>
          </a:prstGeom>
        </p:spPr>
      </p:pic>
      <p:sp>
        <p:nvSpPr>
          <p:cNvPr id="5" name="TextBox 4">
            <a:extLst>
              <a:ext uri="{FF2B5EF4-FFF2-40B4-BE49-F238E27FC236}">
                <a16:creationId xmlns:a16="http://schemas.microsoft.com/office/drawing/2014/main" id="{98D25AEB-EAAF-7088-8B97-2C5C8B766EC4}"/>
              </a:ext>
            </a:extLst>
          </p:cNvPr>
          <p:cNvSpPr txBox="1"/>
          <p:nvPr/>
        </p:nvSpPr>
        <p:spPr>
          <a:xfrm>
            <a:off x="901514" y="228600"/>
            <a:ext cx="7422358" cy="584775"/>
          </a:xfrm>
          <a:prstGeom prst="rect">
            <a:avLst/>
          </a:prstGeom>
          <a:noFill/>
        </p:spPr>
        <p:txBody>
          <a:bodyPr wrap="square" rtlCol="0">
            <a:spAutoFit/>
          </a:bodyPr>
          <a:lstStyle/>
          <a:p>
            <a:r>
              <a:rPr lang="en-US" sz="3200" b="1" u="sng" dirty="0"/>
              <a:t>2025 AAUN PRDF Grant Winners</a:t>
            </a:r>
          </a:p>
        </p:txBody>
      </p:sp>
      <p:pic>
        <p:nvPicPr>
          <p:cNvPr id="4" name="Picture 3" descr="A white text on a black background&#10;&#10;AI-generated content may be incorrect.">
            <a:extLst>
              <a:ext uri="{FF2B5EF4-FFF2-40B4-BE49-F238E27FC236}">
                <a16:creationId xmlns:a16="http://schemas.microsoft.com/office/drawing/2014/main" id="{BA7D518F-5536-5471-46CB-1EF40F21072F}"/>
              </a:ext>
            </a:extLst>
          </p:cNvPr>
          <p:cNvPicPr>
            <a:picLocks noChangeAspect="1"/>
          </p:cNvPicPr>
          <p:nvPr/>
        </p:nvPicPr>
        <p:blipFill>
          <a:blip r:embed="rId4"/>
          <a:stretch>
            <a:fillRect/>
          </a:stretch>
        </p:blipFill>
        <p:spPr>
          <a:xfrm>
            <a:off x="1008393" y="1087083"/>
            <a:ext cx="4852012" cy="5647552"/>
          </a:xfrm>
          <a:prstGeom prst="rect">
            <a:avLst/>
          </a:prstGeom>
        </p:spPr>
      </p:pic>
      <p:pic>
        <p:nvPicPr>
          <p:cNvPr id="7" name="Picture 6" descr="A screenshot of a document&#10;&#10;AI-generated content may be incorrect.">
            <a:extLst>
              <a:ext uri="{FF2B5EF4-FFF2-40B4-BE49-F238E27FC236}">
                <a16:creationId xmlns:a16="http://schemas.microsoft.com/office/drawing/2014/main" id="{47A4F295-49B0-46BE-25BF-4FE505E0DB47}"/>
              </a:ext>
            </a:extLst>
          </p:cNvPr>
          <p:cNvPicPr>
            <a:picLocks noChangeAspect="1"/>
          </p:cNvPicPr>
          <p:nvPr/>
        </p:nvPicPr>
        <p:blipFill>
          <a:blip r:embed="rId5"/>
          <a:stretch>
            <a:fillRect/>
          </a:stretch>
        </p:blipFill>
        <p:spPr>
          <a:xfrm>
            <a:off x="6464462" y="1100753"/>
            <a:ext cx="4719145" cy="5620212"/>
          </a:xfrm>
          <a:prstGeom prst="rect">
            <a:avLst/>
          </a:prstGeom>
        </p:spPr>
      </p:pic>
    </p:spTree>
    <p:extLst>
      <p:ext uri="{BB962C8B-B14F-4D97-AF65-F5344CB8AC3E}">
        <p14:creationId xmlns:p14="http://schemas.microsoft.com/office/powerpoint/2010/main" val="913958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AFC42-9244-C8DE-8066-F40888D3C7B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39C9E88-FF99-54EC-04A7-DD67C5462588}"/>
              </a:ext>
            </a:extLst>
          </p:cNvPr>
          <p:cNvSpPr txBox="1"/>
          <p:nvPr/>
        </p:nvSpPr>
        <p:spPr>
          <a:xfrm>
            <a:off x="1689315" y="3031709"/>
            <a:ext cx="2836033" cy="461665"/>
          </a:xfrm>
          <a:prstGeom prst="rect">
            <a:avLst/>
          </a:prstGeom>
          <a:noFill/>
        </p:spPr>
        <p:txBody>
          <a:bodyPr wrap="none" rtlCol="0">
            <a:spAutoFit/>
          </a:bodyPr>
          <a:lstStyle/>
          <a:p>
            <a:r>
              <a:rPr lang="en-US" dirty="0">
                <a:hlinkClick r:id="rId3"/>
              </a:rPr>
              <a:t>http://aaun.edu.au/</a:t>
            </a:r>
            <a:r>
              <a:rPr lang="en-US" dirty="0"/>
              <a:t>  </a:t>
            </a:r>
          </a:p>
        </p:txBody>
      </p:sp>
      <p:sp>
        <p:nvSpPr>
          <p:cNvPr id="7" name="TextBox 6">
            <a:extLst>
              <a:ext uri="{FF2B5EF4-FFF2-40B4-BE49-F238E27FC236}">
                <a16:creationId xmlns:a16="http://schemas.microsoft.com/office/drawing/2014/main" id="{B5928991-D39C-B05E-1240-E940713B8021}"/>
              </a:ext>
            </a:extLst>
          </p:cNvPr>
          <p:cNvSpPr txBox="1"/>
          <p:nvPr/>
        </p:nvSpPr>
        <p:spPr>
          <a:xfrm>
            <a:off x="1689315" y="3429000"/>
            <a:ext cx="10112829" cy="461665"/>
          </a:xfrm>
          <a:prstGeom prst="rect">
            <a:avLst/>
          </a:prstGeom>
          <a:noFill/>
        </p:spPr>
        <p:txBody>
          <a:bodyPr wrap="square">
            <a:spAutoFit/>
          </a:bodyPr>
          <a:lstStyle/>
          <a:p>
            <a:r>
              <a:rPr lang="en-US" dirty="0">
                <a:hlinkClick r:id="rId4"/>
              </a:rPr>
              <a:t>https://au.linkedin.com/company/australia-africa-universities-network</a:t>
            </a:r>
            <a:r>
              <a:rPr lang="en-US" dirty="0"/>
              <a:t> </a:t>
            </a:r>
          </a:p>
        </p:txBody>
      </p:sp>
      <p:pic>
        <p:nvPicPr>
          <p:cNvPr id="9" name="Picture 8" descr="A blue square with white letters&#10;&#10;Description automatically generated">
            <a:extLst>
              <a:ext uri="{FF2B5EF4-FFF2-40B4-BE49-F238E27FC236}">
                <a16:creationId xmlns:a16="http://schemas.microsoft.com/office/drawing/2014/main" id="{7898965C-015C-45A6-8650-2A1E64ECE2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08879" y="3508100"/>
            <a:ext cx="243083" cy="243083"/>
          </a:xfrm>
          <a:prstGeom prst="rect">
            <a:avLst/>
          </a:prstGeom>
        </p:spPr>
      </p:pic>
      <p:pic>
        <p:nvPicPr>
          <p:cNvPr id="11" name="Picture 10" descr="A blue circle with a white logo&#10;&#10;Description automatically generated">
            <a:extLst>
              <a:ext uri="{FF2B5EF4-FFF2-40B4-BE49-F238E27FC236}">
                <a16:creationId xmlns:a16="http://schemas.microsoft.com/office/drawing/2014/main" id="{1B9EE087-7892-6937-12B6-07DBA4B38F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3543" y="3093701"/>
            <a:ext cx="238420" cy="244694"/>
          </a:xfrm>
          <a:prstGeom prst="rect">
            <a:avLst/>
          </a:prstGeom>
        </p:spPr>
      </p:pic>
      <p:sp>
        <p:nvSpPr>
          <p:cNvPr id="13" name="TextBox 12">
            <a:extLst>
              <a:ext uri="{FF2B5EF4-FFF2-40B4-BE49-F238E27FC236}">
                <a16:creationId xmlns:a16="http://schemas.microsoft.com/office/drawing/2014/main" id="{68E8B98C-F14B-BB39-E8AB-670FCBB839B2}"/>
              </a:ext>
            </a:extLst>
          </p:cNvPr>
          <p:cNvSpPr txBox="1"/>
          <p:nvPr/>
        </p:nvSpPr>
        <p:spPr>
          <a:xfrm>
            <a:off x="1689314" y="2670077"/>
            <a:ext cx="10112829" cy="369332"/>
          </a:xfrm>
          <a:prstGeom prst="rect">
            <a:avLst/>
          </a:prstGeom>
          <a:noFill/>
        </p:spPr>
        <p:txBody>
          <a:bodyPr wrap="square">
            <a:spAutoFit/>
          </a:bodyPr>
          <a:lstStyle/>
          <a:p>
            <a:r>
              <a:rPr lang="en-US" dirty="0">
                <a:hlinkClick r:id="rId7"/>
              </a:rPr>
              <a:t>aus-secretariat@aaun.network</a:t>
            </a:r>
            <a:r>
              <a:rPr lang="en-US" dirty="0"/>
              <a:t> (Australia) and </a:t>
            </a:r>
            <a:r>
              <a:rPr lang="en-US" dirty="0">
                <a:hlinkClick r:id="rId8"/>
              </a:rPr>
              <a:t>africa-secretariat@aaun.network</a:t>
            </a:r>
            <a:r>
              <a:rPr lang="en-US" dirty="0"/>
              <a:t> (Africa)</a:t>
            </a:r>
          </a:p>
        </p:txBody>
      </p:sp>
      <p:pic>
        <p:nvPicPr>
          <p:cNvPr id="15" name="Picture 14" descr="A blue and white logo&#10;&#10;Description automatically generated">
            <a:extLst>
              <a:ext uri="{FF2B5EF4-FFF2-40B4-BE49-F238E27FC236}">
                <a16:creationId xmlns:a16="http://schemas.microsoft.com/office/drawing/2014/main" id="{7F63CF15-3965-D66F-B4B6-E01141324EC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209137" y="2747573"/>
            <a:ext cx="255990" cy="243083"/>
          </a:xfrm>
          <a:prstGeom prst="rect">
            <a:avLst/>
          </a:prstGeom>
        </p:spPr>
      </p:pic>
      <p:pic>
        <p:nvPicPr>
          <p:cNvPr id="16" name="Picture 15" descr="Text&#10;&#10;Description automatically generated with low confidence">
            <a:extLst>
              <a:ext uri="{FF2B5EF4-FFF2-40B4-BE49-F238E27FC236}">
                <a16:creationId xmlns:a16="http://schemas.microsoft.com/office/drawing/2014/main" id="{A8C9CB36-4649-D3DF-95CC-6D7A8E5C346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96092" y="817830"/>
            <a:ext cx="4899705" cy="768723"/>
          </a:xfrm>
          <a:prstGeom prst="rect">
            <a:avLst/>
          </a:prstGeom>
        </p:spPr>
      </p:pic>
      <p:sp>
        <p:nvSpPr>
          <p:cNvPr id="2" name="TextBox 1">
            <a:extLst>
              <a:ext uri="{FF2B5EF4-FFF2-40B4-BE49-F238E27FC236}">
                <a16:creationId xmlns:a16="http://schemas.microsoft.com/office/drawing/2014/main" id="{948185EE-052F-4043-1D64-3978EEA8777F}"/>
              </a:ext>
            </a:extLst>
          </p:cNvPr>
          <p:cNvSpPr txBox="1"/>
          <p:nvPr/>
        </p:nvSpPr>
        <p:spPr>
          <a:xfrm>
            <a:off x="1208879" y="4187923"/>
            <a:ext cx="10391472" cy="2051074"/>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Contact information and submission points: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AAUN Australia Secretary: Ruvi </a:t>
            </a:r>
            <a:r>
              <a:rPr lang="en-AU" sz="1800" dirty="0" err="1">
                <a:effectLst/>
                <a:latin typeface="Calibri" panose="020F0502020204030204" pitchFamily="34" charset="0"/>
                <a:ea typeface="Times New Roman" panose="02020603050405020304" pitchFamily="18" charset="0"/>
                <a:cs typeface="Calibri" panose="020F0502020204030204" pitchFamily="34" charset="0"/>
              </a:rPr>
              <a:t>Gordema</a:t>
            </a:r>
            <a:r>
              <a:rPr lang="en-AU" sz="1800" dirty="0">
                <a:effectLst/>
                <a:latin typeface="Calibri" panose="020F0502020204030204" pitchFamily="34" charset="0"/>
                <a:ea typeface="Times New Roman" panose="02020603050405020304" pitchFamily="18" charset="0"/>
                <a:cs typeface="Calibri" panose="020F0502020204030204" pitchFamily="34" charset="0"/>
              </a:rPr>
              <a:t> via </a:t>
            </a:r>
            <a:r>
              <a:rPr lang="en-US" dirty="0">
                <a:hlinkClick r:id="rId7"/>
              </a:rPr>
              <a:t>aus-secretariat@aaun.network</a:t>
            </a:r>
            <a:r>
              <a:rPr lang="en-US" dirty="0"/>
              <a:t> </a:t>
            </a: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AAUN Africa Secretary: Dr Sussy Munialo via </a:t>
            </a:r>
            <a:r>
              <a:rPr lang="en-US" dirty="0">
                <a:hlinkClick r:id="rId8"/>
              </a:rPr>
              <a:t>africa-secretariat@aaun.network</a:t>
            </a:r>
            <a:r>
              <a:rPr lang="en-US" dirty="0"/>
              <a:t> </a:t>
            </a: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For more information and to see previous winners, go the PRDF webpage: </a:t>
            </a:r>
            <a:r>
              <a:rPr lang="en-AU"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11"/>
              </a:rPr>
              <a:t>https://aaun.edu.au/research-development/</a:t>
            </a:r>
            <a:r>
              <a:rPr lang="en-AU" sz="1800" dirty="0">
                <a:effectLst/>
                <a:latin typeface="Calibri" panose="020F0502020204030204" pitchFamily="34" charset="0"/>
                <a:ea typeface="Times New Roman" panose="02020603050405020304" pitchFamily="18" charset="0"/>
                <a:cs typeface="Calibri" panose="020F0502020204030204" pitchFamily="34" charset="0"/>
              </a:rPr>
              <a:t>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0229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C80FC-34D2-8029-868A-7C7F230E21AC}"/>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38B3D8FA-1322-5D1D-835A-A2D2F4D0DE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96092" y="817830"/>
            <a:ext cx="4899705" cy="768723"/>
          </a:xfrm>
          <a:prstGeom prst="rect">
            <a:avLst/>
          </a:prstGeom>
        </p:spPr>
      </p:pic>
      <p:sp>
        <p:nvSpPr>
          <p:cNvPr id="4" name="TextBox 3">
            <a:extLst>
              <a:ext uri="{FF2B5EF4-FFF2-40B4-BE49-F238E27FC236}">
                <a16:creationId xmlns:a16="http://schemas.microsoft.com/office/drawing/2014/main" id="{767DDB6B-4D85-ED76-144F-62D2A4756C36}"/>
              </a:ext>
            </a:extLst>
          </p:cNvPr>
          <p:cNvSpPr txBox="1"/>
          <p:nvPr/>
        </p:nvSpPr>
        <p:spPr>
          <a:xfrm>
            <a:off x="5004034" y="2782669"/>
            <a:ext cx="1332416" cy="769441"/>
          </a:xfrm>
          <a:prstGeom prst="rect">
            <a:avLst/>
          </a:prstGeom>
          <a:noFill/>
        </p:spPr>
        <p:txBody>
          <a:bodyPr wrap="none" rtlCol="0">
            <a:spAutoFit/>
          </a:bodyPr>
          <a:lstStyle/>
          <a:p>
            <a:r>
              <a:rPr lang="en-US" sz="4400" b="1" dirty="0"/>
              <a:t>Q&amp;A</a:t>
            </a:r>
          </a:p>
        </p:txBody>
      </p:sp>
    </p:spTree>
    <p:extLst>
      <p:ext uri="{BB962C8B-B14F-4D97-AF65-F5344CB8AC3E}">
        <p14:creationId xmlns:p14="http://schemas.microsoft.com/office/powerpoint/2010/main" val="3987957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1C342F86-92B8-D21D-3F0A-4B45EDD480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18" name="TextBox 17">
            <a:extLst>
              <a:ext uri="{FF2B5EF4-FFF2-40B4-BE49-F238E27FC236}">
                <a16:creationId xmlns:a16="http://schemas.microsoft.com/office/drawing/2014/main" id="{DFCE3A76-25CE-5AD6-D14E-22D48A763458}"/>
              </a:ext>
            </a:extLst>
          </p:cNvPr>
          <p:cNvSpPr txBox="1"/>
          <p:nvPr/>
        </p:nvSpPr>
        <p:spPr>
          <a:xfrm>
            <a:off x="835413" y="1242134"/>
            <a:ext cx="5438419" cy="3416320"/>
          </a:xfrm>
          <a:prstGeom prst="rect">
            <a:avLst/>
          </a:prstGeom>
          <a:noFill/>
        </p:spPr>
        <p:txBody>
          <a:bodyPr wrap="square" rtlCol="0">
            <a:spAutoFit/>
          </a:bodyPr>
          <a:lstStyle/>
          <a:p>
            <a:r>
              <a:rPr lang="en-AU" sz="2000" b="1" i="0" dirty="0">
                <a:effectLst/>
                <a:latin typeface="Arial" panose="020B0604020202020204" pitchFamily="34" charset="0"/>
                <a:cs typeface="Arial" panose="020B0604020202020204" pitchFamily="34" charset="0"/>
              </a:rPr>
              <a:t>Australian University Members (11) </a:t>
            </a:r>
          </a:p>
          <a:p>
            <a:endParaRPr lang="en-AU" sz="2000" b="0" i="0" dirty="0">
              <a:effectLst/>
              <a:latin typeface="Arial" panose="020B0604020202020204" pitchFamily="34" charset="0"/>
              <a:cs typeface="Arial" panose="020B0604020202020204" pitchFamily="34" charset="0"/>
            </a:endParaRPr>
          </a:p>
          <a:p>
            <a:r>
              <a:rPr lang="en-AU" sz="1600" b="0" i="0" dirty="0">
                <a:effectLst/>
                <a:latin typeface="Arial" panose="020B0604020202020204" pitchFamily="34" charset="0"/>
                <a:cs typeface="Arial" panose="020B0604020202020204" pitchFamily="34" charset="0"/>
              </a:rPr>
              <a:t>Australian National University </a:t>
            </a:r>
          </a:p>
          <a:p>
            <a:r>
              <a:rPr lang="en-AU" sz="1600" b="0" i="0" dirty="0">
                <a:effectLst/>
                <a:latin typeface="Arial" panose="020B0604020202020204" pitchFamily="34" charset="0"/>
                <a:cs typeface="Arial" panose="020B0604020202020204" pitchFamily="34" charset="0"/>
              </a:rPr>
              <a:t>Charles </a:t>
            </a:r>
            <a:r>
              <a:rPr lang="en-AU" sz="1600" dirty="0">
                <a:latin typeface="Arial" panose="020B0604020202020204" pitchFamily="34" charset="0"/>
                <a:cs typeface="Arial" panose="020B0604020202020204" pitchFamily="34" charset="0"/>
              </a:rPr>
              <a:t>S</a:t>
            </a:r>
            <a:r>
              <a:rPr lang="en-AU" sz="1600" b="0" i="0" dirty="0">
                <a:effectLst/>
                <a:latin typeface="Arial" panose="020B0604020202020204" pitchFamily="34" charset="0"/>
                <a:cs typeface="Arial" panose="020B0604020202020204" pitchFamily="34" charset="0"/>
              </a:rPr>
              <a:t>turt University (*new)</a:t>
            </a:r>
          </a:p>
          <a:p>
            <a:r>
              <a:rPr lang="en-AU" sz="1600" b="0" i="0" dirty="0">
                <a:effectLst/>
                <a:latin typeface="Arial" panose="020B0604020202020204" pitchFamily="34" charset="0"/>
                <a:cs typeface="Arial" panose="020B0604020202020204" pitchFamily="34" charset="0"/>
              </a:rPr>
              <a:t>Curtin University </a:t>
            </a:r>
            <a:r>
              <a:rPr lang="en-AU" sz="1600" b="0" i="1" dirty="0">
                <a:effectLst/>
                <a:latin typeface="Arial" panose="020B0604020202020204" pitchFamily="34" charset="0"/>
                <a:cs typeface="Arial" panose="020B0604020202020204" pitchFamily="34" charset="0"/>
              </a:rPr>
              <a:t>(Co-Chair)</a:t>
            </a:r>
          </a:p>
          <a:p>
            <a:r>
              <a:rPr lang="en-AU" sz="1600" b="0" i="0" dirty="0">
                <a:effectLst/>
                <a:latin typeface="Arial" panose="020B0604020202020204" pitchFamily="34" charset="0"/>
                <a:cs typeface="Arial" panose="020B0604020202020204" pitchFamily="34" charset="0"/>
              </a:rPr>
              <a:t>Edith Cowan University (*new)</a:t>
            </a:r>
          </a:p>
          <a:p>
            <a:r>
              <a:rPr lang="en-AU" sz="1600" b="0" i="0" dirty="0">
                <a:effectLst/>
                <a:latin typeface="Arial" panose="020B0604020202020204" pitchFamily="34" charset="0"/>
                <a:cs typeface="Arial" panose="020B0604020202020204" pitchFamily="34" charset="0"/>
              </a:rPr>
              <a:t>Murdoch University </a:t>
            </a:r>
          </a:p>
          <a:p>
            <a:r>
              <a:rPr lang="en-AU" sz="1600" dirty="0">
                <a:latin typeface="Arial" panose="020B0604020202020204" pitchFamily="34" charset="0"/>
                <a:cs typeface="Arial" panose="020B0604020202020204" pitchFamily="34" charset="0"/>
              </a:rPr>
              <a:t>RMIT University (*new)</a:t>
            </a:r>
            <a:endParaRPr lang="en-AU" sz="1600" b="0" i="0" dirty="0">
              <a:effectLst/>
              <a:latin typeface="Arial" panose="020B0604020202020204" pitchFamily="34" charset="0"/>
              <a:cs typeface="Arial" panose="020B0604020202020204" pitchFamily="34" charset="0"/>
            </a:endParaRPr>
          </a:p>
          <a:p>
            <a:r>
              <a:rPr lang="en-AU" sz="1600" b="0" i="0" dirty="0">
                <a:effectLst/>
                <a:latin typeface="Arial" panose="020B0604020202020204" pitchFamily="34" charset="0"/>
                <a:cs typeface="Arial" panose="020B0604020202020204" pitchFamily="34" charset="0"/>
              </a:rPr>
              <a:t>University of Newcastle </a:t>
            </a:r>
            <a:r>
              <a:rPr lang="en-AU" sz="1600" b="0" i="1" dirty="0">
                <a:effectLst/>
                <a:latin typeface="Arial" panose="020B0604020202020204" pitchFamily="34" charset="0"/>
                <a:cs typeface="Arial" panose="020B0604020202020204" pitchFamily="34" charset="0"/>
              </a:rPr>
              <a:t>(Deputy Co-Chair)</a:t>
            </a:r>
          </a:p>
          <a:p>
            <a:r>
              <a:rPr lang="en-AU" sz="1600" b="0" i="0" dirty="0">
                <a:effectLst/>
                <a:latin typeface="Arial" panose="020B0604020202020204" pitchFamily="34" charset="0"/>
                <a:cs typeface="Arial" panose="020B0604020202020204" pitchFamily="34" charset="0"/>
              </a:rPr>
              <a:t>University of New South Wales </a:t>
            </a:r>
          </a:p>
          <a:p>
            <a:r>
              <a:rPr lang="en-AU" sz="1600" dirty="0">
                <a:latin typeface="Arial" panose="020B0604020202020204" pitchFamily="34" charset="0"/>
                <a:cs typeface="Arial" panose="020B0604020202020204" pitchFamily="34" charset="0"/>
              </a:rPr>
              <a:t>University of Queensland</a:t>
            </a:r>
          </a:p>
          <a:p>
            <a:r>
              <a:rPr lang="en-AU" sz="1600" b="0" i="0" dirty="0">
                <a:effectLst/>
                <a:latin typeface="Arial" panose="020B0604020202020204" pitchFamily="34" charset="0"/>
                <a:cs typeface="Arial" panose="020B0604020202020204" pitchFamily="34" charset="0"/>
              </a:rPr>
              <a:t>University of Western Australia </a:t>
            </a:r>
          </a:p>
          <a:p>
            <a:r>
              <a:rPr lang="en-AU" sz="1600" b="0" i="0" dirty="0">
                <a:effectLst/>
                <a:latin typeface="Arial" panose="020B0604020202020204" pitchFamily="34" charset="0"/>
                <a:cs typeface="Arial" panose="020B0604020202020204" pitchFamily="34" charset="0"/>
              </a:rPr>
              <a:t>Western Sydney University</a:t>
            </a:r>
            <a:endParaRPr lang="en-US" sz="1600"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C75B1C52-F5C7-AD5A-C33A-042C89476CB6}"/>
              </a:ext>
            </a:extLst>
          </p:cNvPr>
          <p:cNvSpPr txBox="1"/>
          <p:nvPr/>
        </p:nvSpPr>
        <p:spPr>
          <a:xfrm>
            <a:off x="6669534" y="1242134"/>
            <a:ext cx="5300709" cy="5139869"/>
          </a:xfrm>
          <a:prstGeom prst="rect">
            <a:avLst/>
          </a:prstGeom>
          <a:noFill/>
        </p:spPr>
        <p:txBody>
          <a:bodyPr wrap="square" rtlCol="0">
            <a:spAutoFit/>
          </a:bodyPr>
          <a:lstStyle/>
          <a:p>
            <a:r>
              <a:rPr lang="en-AU" sz="2000" b="1" i="0" dirty="0">
                <a:effectLst/>
                <a:latin typeface="Arial" panose="020B0604020202020204" pitchFamily="34" charset="0"/>
                <a:cs typeface="Arial" panose="020B0604020202020204" pitchFamily="34" charset="0"/>
              </a:rPr>
              <a:t>African University Members (</a:t>
            </a:r>
            <a:r>
              <a:rPr lang="en-AU" sz="2000" b="1" dirty="0">
                <a:latin typeface="Arial" panose="020B0604020202020204" pitchFamily="34" charset="0"/>
                <a:cs typeface="Arial" panose="020B0604020202020204" pitchFamily="34" charset="0"/>
              </a:rPr>
              <a:t>18</a:t>
            </a:r>
            <a:r>
              <a:rPr lang="en-AU" sz="2000" b="1" i="0" dirty="0">
                <a:effectLst/>
                <a:latin typeface="Arial" panose="020B0604020202020204" pitchFamily="34" charset="0"/>
                <a:cs typeface="Arial" panose="020B0604020202020204" pitchFamily="34" charset="0"/>
              </a:rPr>
              <a:t>)</a:t>
            </a:r>
          </a:p>
          <a:p>
            <a:endParaRPr lang="en-AU" sz="2000" dirty="0">
              <a:latin typeface="Arial" panose="020B0604020202020204" pitchFamily="34" charset="0"/>
              <a:cs typeface="Arial" panose="020B0604020202020204" pitchFamily="34" charset="0"/>
            </a:endParaRPr>
          </a:p>
          <a:p>
            <a:r>
              <a:rPr lang="en-AU" sz="1600" dirty="0" err="1">
                <a:latin typeface="Arial" panose="020B0604020202020204" pitchFamily="34" charset="0"/>
                <a:cs typeface="Arial" panose="020B0604020202020204" pitchFamily="34" charset="0"/>
              </a:rPr>
              <a:t>Amoud</a:t>
            </a:r>
            <a:r>
              <a:rPr lang="en-AU" sz="1600" dirty="0">
                <a:latin typeface="Arial" panose="020B0604020202020204" pitchFamily="34" charset="0"/>
                <a:cs typeface="Arial" panose="020B0604020202020204" pitchFamily="34" charset="0"/>
              </a:rPr>
              <a:t> University (*new)</a:t>
            </a:r>
          </a:p>
          <a:p>
            <a:r>
              <a:rPr lang="en-AU" sz="1600" dirty="0">
                <a:latin typeface="Arial" panose="020B0604020202020204" pitchFamily="34" charset="0"/>
                <a:cs typeface="Arial" panose="020B0604020202020204" pitchFamily="34" charset="0"/>
              </a:rPr>
              <a:t>Bahir Dar University</a:t>
            </a:r>
          </a:p>
          <a:p>
            <a:r>
              <a:rPr lang="en-AU" sz="1600" b="0" i="0" dirty="0">
                <a:effectLst/>
                <a:latin typeface="Arial" panose="020B0604020202020204" pitchFamily="34" charset="0"/>
                <a:cs typeface="Arial" panose="020B0604020202020204" pitchFamily="34" charset="0"/>
              </a:rPr>
              <a:t>Makerere University </a:t>
            </a:r>
            <a:r>
              <a:rPr lang="en-AU" sz="1600" b="0" i="1" dirty="0">
                <a:effectLst/>
                <a:latin typeface="Arial" panose="020B0604020202020204" pitchFamily="34" charset="0"/>
                <a:cs typeface="Arial" panose="020B0604020202020204" pitchFamily="34" charset="0"/>
              </a:rPr>
              <a:t>(Deputy Co-Chair)</a:t>
            </a:r>
          </a:p>
          <a:p>
            <a:r>
              <a:rPr lang="en-AU" sz="1600" dirty="0">
                <a:latin typeface="Arial" panose="020B0604020202020204" pitchFamily="34" charset="0"/>
                <a:cs typeface="Arial" panose="020B0604020202020204" pitchFamily="34" charset="0"/>
              </a:rPr>
              <a:t>Mekelle University (*new)</a:t>
            </a:r>
          </a:p>
          <a:p>
            <a:r>
              <a:rPr lang="en-AU" sz="1600" dirty="0">
                <a:latin typeface="Arial" panose="020B0604020202020204" pitchFamily="34" charset="0"/>
                <a:cs typeface="Arial" panose="020B0604020202020204" pitchFamily="34" charset="0"/>
              </a:rPr>
              <a:t>Namibia University of Science and Technology (*new)</a:t>
            </a:r>
          </a:p>
          <a:p>
            <a:r>
              <a:rPr lang="en-AU" sz="1600" dirty="0">
                <a:latin typeface="Arial" panose="020B0604020202020204" pitchFamily="34" charset="0"/>
                <a:cs typeface="Arial" panose="020B0604020202020204" pitchFamily="34" charset="0"/>
              </a:rPr>
              <a:t>Nelson Mandela University</a:t>
            </a:r>
          </a:p>
          <a:p>
            <a:r>
              <a:rPr lang="en-AU" sz="1600" b="0" i="0" dirty="0">
                <a:effectLst/>
                <a:latin typeface="Arial" panose="020B0604020202020204" pitchFamily="34" charset="0"/>
                <a:cs typeface="Arial" panose="020B0604020202020204" pitchFamily="34" charset="0"/>
              </a:rPr>
              <a:t>Tshwane University of Technology</a:t>
            </a:r>
          </a:p>
          <a:p>
            <a:r>
              <a:rPr lang="en-AU" sz="1600" b="0" i="0" dirty="0">
                <a:effectLst/>
                <a:latin typeface="Arial" panose="020B0604020202020204" pitchFamily="34" charset="0"/>
                <a:cs typeface="Arial" panose="020B0604020202020204" pitchFamily="34" charset="0"/>
              </a:rPr>
              <a:t>Université </a:t>
            </a:r>
            <a:r>
              <a:rPr lang="en-AU" sz="1600" b="0" i="0" dirty="0" err="1">
                <a:effectLst/>
                <a:latin typeface="Arial" panose="020B0604020202020204" pitchFamily="34" charset="0"/>
                <a:cs typeface="Arial" panose="020B0604020202020204" pitchFamily="34" charset="0"/>
              </a:rPr>
              <a:t>Chiekh</a:t>
            </a:r>
            <a:r>
              <a:rPr lang="en-AU" sz="1600" b="0" i="0" dirty="0">
                <a:effectLst/>
                <a:latin typeface="Arial" panose="020B0604020202020204" pitchFamily="34" charset="0"/>
                <a:cs typeface="Arial" panose="020B0604020202020204" pitchFamily="34" charset="0"/>
              </a:rPr>
              <a:t> Anta Diop (*new)</a:t>
            </a:r>
            <a:endParaRPr lang="en-AU" sz="1600" dirty="0">
              <a:latin typeface="Arial" panose="020B0604020202020204" pitchFamily="34" charset="0"/>
              <a:cs typeface="Arial" panose="020B0604020202020204" pitchFamily="34" charset="0"/>
            </a:endParaRPr>
          </a:p>
          <a:p>
            <a:r>
              <a:rPr lang="en-AU" sz="1600" dirty="0">
                <a:latin typeface="Arial" panose="020B0604020202020204" pitchFamily="34" charset="0"/>
                <a:cs typeface="Arial" panose="020B0604020202020204" pitchFamily="34" charset="0"/>
              </a:rPr>
              <a:t>University of Botswana</a:t>
            </a:r>
          </a:p>
          <a:p>
            <a:r>
              <a:rPr lang="en-AU" sz="1600" b="0" i="0" dirty="0">
                <a:effectLst/>
                <a:latin typeface="Arial" panose="020B0604020202020204" pitchFamily="34" charset="0"/>
                <a:cs typeface="Arial" panose="020B0604020202020204" pitchFamily="34" charset="0"/>
              </a:rPr>
              <a:t>University of Cape Town</a:t>
            </a:r>
          </a:p>
          <a:p>
            <a:r>
              <a:rPr lang="en-AU" sz="1600" b="0" i="0" dirty="0">
                <a:effectLst/>
                <a:latin typeface="Arial" panose="020B0604020202020204" pitchFamily="34" charset="0"/>
                <a:cs typeface="Arial" panose="020B0604020202020204" pitchFamily="34" charset="0"/>
              </a:rPr>
              <a:t>University of Ghana</a:t>
            </a:r>
          </a:p>
          <a:p>
            <a:r>
              <a:rPr lang="en-AU" sz="1600" dirty="0">
                <a:latin typeface="Arial" panose="020B0604020202020204" pitchFamily="34" charset="0"/>
                <a:cs typeface="Arial" panose="020B0604020202020204" pitchFamily="34" charset="0"/>
              </a:rPr>
              <a:t>University of Gondar (*new)</a:t>
            </a:r>
            <a:endParaRPr lang="en-AU" sz="1600" b="0" i="0" dirty="0">
              <a:effectLst/>
              <a:latin typeface="Arial" panose="020B0604020202020204" pitchFamily="34" charset="0"/>
              <a:cs typeface="Arial" panose="020B0604020202020204" pitchFamily="34" charset="0"/>
            </a:endParaRPr>
          </a:p>
          <a:p>
            <a:r>
              <a:rPr lang="en-AU" sz="1600" b="0" i="0" dirty="0">
                <a:effectLst/>
                <a:latin typeface="Arial" panose="020B0604020202020204" pitchFamily="34" charset="0"/>
                <a:cs typeface="Arial" panose="020B0604020202020204" pitchFamily="34" charset="0"/>
              </a:rPr>
              <a:t>University of Mauritius</a:t>
            </a:r>
          </a:p>
          <a:p>
            <a:r>
              <a:rPr lang="en-AU" sz="1600" dirty="0">
                <a:latin typeface="Arial" panose="020B0604020202020204" pitchFamily="34" charset="0"/>
                <a:cs typeface="Arial" panose="020B0604020202020204" pitchFamily="34" charset="0"/>
              </a:rPr>
              <a:t>University of Mpumalanga </a:t>
            </a:r>
            <a:r>
              <a:rPr lang="en-AU" sz="1600" i="1" dirty="0">
                <a:latin typeface="Arial" panose="020B0604020202020204" pitchFamily="34" charset="0"/>
                <a:cs typeface="Arial" panose="020B0604020202020204" pitchFamily="34" charset="0"/>
              </a:rPr>
              <a:t>(Co-Chair)</a:t>
            </a:r>
          </a:p>
          <a:p>
            <a:r>
              <a:rPr lang="en-AU" sz="1600" dirty="0">
                <a:latin typeface="Arial" panose="020B0604020202020204" pitchFamily="34" charset="0"/>
                <a:cs typeface="Arial" panose="020B0604020202020204" pitchFamily="34" charset="0"/>
              </a:rPr>
              <a:t>University of Nairobi</a:t>
            </a:r>
          </a:p>
          <a:p>
            <a:r>
              <a:rPr lang="en-AU" sz="1600" b="0" i="0" dirty="0">
                <a:effectLst/>
                <a:latin typeface="Arial" panose="020B0604020202020204" pitchFamily="34" charset="0"/>
                <a:cs typeface="Arial" panose="020B0604020202020204" pitchFamily="34" charset="0"/>
              </a:rPr>
              <a:t>University of Pretoria</a:t>
            </a:r>
          </a:p>
          <a:p>
            <a:r>
              <a:rPr lang="en-AU" sz="1600" dirty="0">
                <a:latin typeface="Arial" panose="020B0604020202020204" pitchFamily="34" charset="0"/>
                <a:cs typeface="Arial" panose="020B0604020202020204" pitchFamily="34" charset="0"/>
              </a:rPr>
              <a:t>University of Rwanda </a:t>
            </a:r>
          </a:p>
          <a:p>
            <a:r>
              <a:rPr lang="en-AU" sz="1600" dirty="0">
                <a:latin typeface="Arial" panose="020B0604020202020204" pitchFamily="34" charset="0"/>
                <a:cs typeface="Arial" panose="020B0604020202020204" pitchFamily="34" charset="0"/>
              </a:rPr>
              <a:t>Walter Sisulu University (*new)</a:t>
            </a:r>
          </a:p>
        </p:txBody>
      </p:sp>
      <p:sp>
        <p:nvSpPr>
          <p:cNvPr id="2" name="TextBox 1">
            <a:extLst>
              <a:ext uri="{FF2B5EF4-FFF2-40B4-BE49-F238E27FC236}">
                <a16:creationId xmlns:a16="http://schemas.microsoft.com/office/drawing/2014/main" id="{F9778192-BD35-CCC2-1E69-8B62466482F2}"/>
              </a:ext>
            </a:extLst>
          </p:cNvPr>
          <p:cNvSpPr txBox="1"/>
          <p:nvPr/>
        </p:nvSpPr>
        <p:spPr>
          <a:xfrm>
            <a:off x="835413" y="5177015"/>
            <a:ext cx="4187849" cy="1077218"/>
          </a:xfrm>
          <a:prstGeom prst="rect">
            <a:avLst/>
          </a:prstGeom>
          <a:noFill/>
          <a:ln w="22225">
            <a:solidFill>
              <a:schemeClr val="bg1"/>
            </a:solidFill>
          </a:ln>
        </p:spPr>
        <p:txBody>
          <a:bodyPr wrap="square" rtlCol="0">
            <a:spAutoFit/>
          </a:bodyPr>
          <a:lstStyle/>
          <a:p>
            <a:r>
              <a:rPr lang="en-US" sz="1600" b="1" i="1" dirty="0"/>
              <a:t>Annual Membership Fee</a:t>
            </a:r>
          </a:p>
          <a:p>
            <a:r>
              <a:rPr lang="en-US" sz="1600" dirty="0"/>
              <a:t>Australia:			AUD $10,000</a:t>
            </a:r>
          </a:p>
          <a:p>
            <a:r>
              <a:rPr lang="en-US" sz="1600" dirty="0"/>
              <a:t>Africa (excl. South Africa):   	AUD $4,000</a:t>
            </a:r>
          </a:p>
          <a:p>
            <a:r>
              <a:rPr lang="en-US" sz="1600" dirty="0"/>
              <a:t>South Africa: 		AUD $5,000</a:t>
            </a:r>
          </a:p>
        </p:txBody>
      </p:sp>
    </p:spTree>
    <p:extLst>
      <p:ext uri="{BB962C8B-B14F-4D97-AF65-F5344CB8AC3E}">
        <p14:creationId xmlns:p14="http://schemas.microsoft.com/office/powerpoint/2010/main" val="3727822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8B47F-8F7F-EFF3-C60E-23A32CDBD78E}"/>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B68084B6-BA56-C864-76F4-918BD1979A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16A08A2F-35AA-30BB-CCCB-C6FBDE017D51}"/>
              </a:ext>
            </a:extLst>
          </p:cNvPr>
          <p:cNvSpPr txBox="1"/>
          <p:nvPr/>
        </p:nvSpPr>
        <p:spPr>
          <a:xfrm>
            <a:off x="315311" y="1295575"/>
            <a:ext cx="11403724" cy="5046253"/>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What is the AAUN Partnership &amp; Research Development Fund (PRDF)?</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The AAUN Partnership &amp; Research Development Fund (PRDF) offers small catalytic grants to foster institutional partnerships in the network and develop research collaborations that address distinct mutual challenges. The PRDF provides one year of catalytic seed funding with the firm expectation that funded projects will be excellent, build specialist teams, achieve outputs and impact, and be sustainable through the identification of additional external funding. </a:t>
            </a:r>
            <a:r>
              <a:rPr lang="en-US"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hlinkClick r:id="rId4"/>
              </a:rPr>
              <a:t>There are over 75 PRDF projects currently in progress or completed from earlier rounds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algn="just">
              <a:lnSpc>
                <a:spcPct val="115000"/>
              </a:lnSpc>
              <a:spcAft>
                <a:spcPts val="1000"/>
              </a:spcAft>
              <a:buNone/>
            </a:pP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PRDF awards are a maximum of AUD 10,000 per project in matching funding and must be matched in cash funding by partner teams</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p>
          <a:p>
            <a:pPr algn="just">
              <a:lnSpc>
                <a:spcPct val="115000"/>
              </a:lnSpc>
              <a:spcAft>
                <a:spcPts val="1000"/>
              </a:spcAft>
            </a:pPr>
            <a:r>
              <a:rPr lang="en-US" sz="1800" i="1" u="sng" dirty="0">
                <a:effectLst/>
                <a:latin typeface="Calibri" panose="020F0502020204030204" pitchFamily="34" charset="0"/>
                <a:ea typeface="Times New Roman" panose="02020603050405020304" pitchFamily="18" charset="0"/>
                <a:cs typeface="Calibri" panose="020F0502020204030204" pitchFamily="34" charset="0"/>
              </a:rPr>
              <a:t>For example</a:t>
            </a:r>
            <a:r>
              <a:rPr lang="en-US" sz="1800" i="1" dirty="0">
                <a:effectLst/>
                <a:latin typeface="Calibri" panose="020F0502020204030204" pitchFamily="34" charset="0"/>
                <a:ea typeface="Times New Roman" panose="02020603050405020304" pitchFamily="18" charset="0"/>
                <a:cs typeface="Calibri" panose="020F0502020204030204" pitchFamily="34" charset="0"/>
              </a:rPr>
              <a:t>, if a project partner team raises AUD 10,000 cash through combined internal funding, then the team can apply for the equivalent amount of AUD 10,000 via the PRDF; if successful, they would then have total project funding of AUD 20,000</a:t>
            </a: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r>
              <a:rPr lang="en-US" sz="1800" i="1" dirty="0">
                <a:effectLst/>
                <a:latin typeface="Calibri" panose="020F0502020204030204" pitchFamily="34" charset="0"/>
                <a:ea typeface="Times New Roman" panose="02020603050405020304" pitchFamily="18" charset="0"/>
                <a:cs typeface="Calibri" panose="020F0502020204030204" pitchFamily="34" charset="0"/>
              </a:rPr>
              <a:t>If the project team instead raises only AUD 8,000 internally, then they can apply for the equivalent amount of AUD 8,000 in matching funding from the PRDF to have total project funding of AUD 16,000. If a project team raises more than AUD 10,000 in internal funding, they can only apply for a maximum of AUD 10,000 in matching PRDF funding.</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1033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FD98F-8D72-CA69-F768-5D46CC0C4F44}"/>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6AB20D15-B4D9-37E9-CB49-9FED3B97C2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3" name="TextBox 2">
            <a:extLst>
              <a:ext uri="{FF2B5EF4-FFF2-40B4-BE49-F238E27FC236}">
                <a16:creationId xmlns:a16="http://schemas.microsoft.com/office/drawing/2014/main" id="{F6AC5984-B6BA-A9CE-749E-30A3584450D7}"/>
              </a:ext>
            </a:extLst>
          </p:cNvPr>
          <p:cNvSpPr txBox="1"/>
          <p:nvPr/>
        </p:nvSpPr>
        <p:spPr>
          <a:xfrm>
            <a:off x="504497" y="1460936"/>
            <a:ext cx="10983310" cy="4284506"/>
          </a:xfrm>
          <a:prstGeom prst="rect">
            <a:avLst/>
          </a:prstGeom>
          <a:noFill/>
        </p:spPr>
        <p:txBody>
          <a:bodyPr wrap="square" rtlCol="0">
            <a:spAutoFit/>
          </a:bodyPr>
          <a:lstStyle/>
          <a:p>
            <a:pPr algn="just">
              <a:buNone/>
            </a:pPr>
            <a:r>
              <a:rPr lang="en-AU" sz="1800" b="1" dirty="0">
                <a:effectLst/>
                <a:latin typeface="Calibri" panose="020F0502020204030204" pitchFamily="34" charset="0"/>
                <a:ea typeface="Times New Roman" panose="02020603050405020304" pitchFamily="18" charset="0"/>
              </a:rPr>
              <a:t>Applications must include at least two African AND two Australian </a:t>
            </a:r>
            <a:r>
              <a:rPr lang="en-AU" sz="1800" b="1"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AAUN member universities</a:t>
            </a:r>
            <a:r>
              <a:rPr lang="en-AU" sz="1800" dirty="0">
                <a:effectLst/>
                <a:latin typeface="Calibri" panose="020F0502020204030204" pitchFamily="34" charset="0"/>
                <a:ea typeface="Times New Roman" panose="02020603050405020304" pitchFamily="18" charset="0"/>
              </a:rPr>
              <a:t>. The collaboration can also include non-AAUN universities and other external partners but must be led by and have an active core of AAUN member universities. It is a priority for AAUN to engage newer members in the PRDF. </a:t>
            </a:r>
            <a:endParaRPr lang="en-AU" sz="1800" dirty="0">
              <a:effectLst/>
              <a:latin typeface="Times New Roman" panose="02020603050405020304" pitchFamily="18" charset="0"/>
              <a:ea typeface="Times New Roman" panose="02020603050405020304" pitchFamily="18" charset="0"/>
            </a:endParaRPr>
          </a:p>
          <a:p>
            <a:pPr algn="just">
              <a:lnSpc>
                <a:spcPct val="115000"/>
              </a:lnSpc>
              <a:spcAft>
                <a:spcPts val="1000"/>
              </a:spcAft>
              <a:buNone/>
            </a:pP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spcAft>
                <a:spcPts val="1000"/>
              </a:spcAf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PRDF Call and Guidelines for </a:t>
            </a:r>
            <a:r>
              <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2026</a:t>
            </a:r>
            <a:r>
              <a:rPr lang="en-US" sz="1800" b="1" dirty="0">
                <a:effectLst/>
                <a:latin typeface="Calibri" panose="020F0502020204030204" pitchFamily="34" charset="0"/>
                <a:ea typeface="Times New Roman" panose="02020603050405020304" pitchFamily="18" charset="0"/>
                <a:cs typeface="Calibri" panose="020F0502020204030204" pitchFamily="34" charset="0"/>
              </a:rPr>
              <a:t>. </a:t>
            </a:r>
            <a:r>
              <a:rPr lang="en-US" sz="1800" dirty="0">
                <a:effectLst/>
                <a:latin typeface="Calibri" panose="020F0502020204030204" pitchFamily="34" charset="0"/>
                <a:ea typeface="Times New Roman" panose="02020603050405020304" pitchFamily="18" charset="0"/>
                <a:cs typeface="Calibri" panose="020F0502020204030204" pitchFamily="34" charset="0"/>
              </a:rPr>
              <a:t>We are delighted to announce the call for proposals for PRDF 2026 according to these guidelines. The round opens for applications on 1 May 2026 and </a:t>
            </a:r>
            <a:r>
              <a:rPr lang="en-US"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closes on </a:t>
            </a:r>
            <a:r>
              <a:rPr lang="en-US" dirty="0">
                <a:solidFill>
                  <a:srgbClr val="FF0000"/>
                </a:solidFill>
                <a:latin typeface="Calibri" panose="020F0502020204030204" pitchFamily="34" charset="0"/>
                <a:ea typeface="Times New Roman" panose="02020603050405020304" pitchFamily="18" charset="0"/>
                <a:cs typeface="Calibri" panose="020F0502020204030204" pitchFamily="34" charset="0"/>
              </a:rPr>
              <a:t>30</a:t>
            </a:r>
            <a:r>
              <a:rPr lang="en-US" sz="1800"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June 2026 at 23h59 in the local time zone of the project lead institution</a:t>
            </a:r>
            <a:r>
              <a:rPr lang="en-US" sz="1800" dirty="0">
                <a:effectLst/>
                <a:latin typeface="Calibri" panose="020F0502020204030204" pitchFamily="34" charset="0"/>
                <a:ea typeface="Times New Roman" panose="02020603050405020304" pitchFamily="18" charset="0"/>
                <a:cs typeface="Calibri" panose="020F0502020204030204" pitchFamily="34" charset="0"/>
              </a:rPr>
              <a:t>. Winners will be notified in August 2025, and Awards will be presented at the AAUN Forum in Perth on 1-2 September 2026. </a:t>
            </a:r>
          </a:p>
          <a:p>
            <a:pPr algn="just">
              <a:lnSpc>
                <a:spcPct val="115000"/>
              </a:lnSpc>
              <a:spcAft>
                <a:spcPts val="1000"/>
              </a:spcAft>
              <a:buNone/>
            </a:pPr>
            <a:endParaRPr lang="en-US"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spcAft>
                <a:spcPts val="1000"/>
              </a:spcAft>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This PRDF round is supported and reviewed equally by both AAUN Australia and AAUN Africa.</a:t>
            </a:r>
            <a:endParaRPr lang="en-US" sz="1800" b="1"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15000"/>
              </a:lnSpc>
              <a:spcAft>
                <a:spcPts val="10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We expect to fund 8 projects in 2026</a:t>
            </a:r>
            <a:r>
              <a:rPr lang="en-US" sz="1800" dirty="0">
                <a:effectLst/>
                <a:latin typeface="Calibri" panose="020F0502020204030204" pitchFamily="34" charset="0"/>
                <a:ea typeface="Times New Roman" panose="02020603050405020304" pitchFamily="18" charset="0"/>
                <a:cs typeface="Calibri" panose="020F0502020204030204" pitchFamily="34" charset="0"/>
              </a:rPr>
              <a:t>: 4 led by African member universities and 4 led by Australian member universities.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7730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40C20-3540-9DB0-DAB1-B487C18F2040}"/>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1E99809B-3637-BB94-DD17-60F57853D6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7D89CB0C-D10B-F90D-3AAC-8D5D24C23637}"/>
              </a:ext>
            </a:extLst>
          </p:cNvPr>
          <p:cNvSpPr txBox="1"/>
          <p:nvPr/>
        </p:nvSpPr>
        <p:spPr>
          <a:xfrm>
            <a:off x="378372" y="1933899"/>
            <a:ext cx="5318236" cy="4133952"/>
          </a:xfrm>
          <a:prstGeom prst="rect">
            <a:avLst/>
          </a:prstGeom>
          <a:noFill/>
        </p:spPr>
        <p:txBody>
          <a:bodyPr wrap="square" rtlCol="0">
            <a:spAutoFit/>
          </a:bodyPr>
          <a:lstStyle/>
          <a:p>
            <a:pPr algn="just">
              <a:lnSpc>
                <a:spcPct val="115000"/>
              </a:lnSpc>
              <a:spcAft>
                <a:spcPts val="1000"/>
              </a:spcAf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Priority Research Themes 2026.</a:t>
            </a:r>
            <a:r>
              <a:rPr lang="en-US" sz="1800" dirty="0">
                <a:effectLst/>
                <a:latin typeface="Calibri" panose="020F0502020204030204" pitchFamily="34" charset="0"/>
                <a:ea typeface="Times New Roman" panose="02020603050405020304" pitchFamily="18" charset="0"/>
                <a:cs typeface="Calibri" panose="020F0502020204030204" pitchFamily="34" charset="0"/>
              </a:rPr>
              <a:t> We encourage applications from natural and social scientists in the following priority areas:</a:t>
            </a:r>
          </a:p>
          <a:p>
            <a:pPr algn="just">
              <a:lnSpc>
                <a:spcPct val="115000"/>
              </a:lnSpc>
              <a:spcAft>
                <a:spcPts val="1000"/>
              </a:spcAft>
              <a:buNone/>
            </a:pP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Calibri" panose="020F0502020204030204" pitchFamily="34" charset="0"/>
              </a:rPr>
              <a:t>Environment, climate, and the energy transition</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Calibri" panose="020F0502020204030204" pitchFamily="34" charset="0"/>
              </a:rPr>
              <a:t>Equality, security, and social cohesion</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Calibri" panose="020F0502020204030204" pitchFamily="34" charset="0"/>
              </a:rPr>
              <a:t>Public health and human wellbeing</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Calibri" panose="020F0502020204030204" pitchFamily="34" charset="0"/>
              </a:rPr>
              <a:t>Sustainable food and water systems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arabicPeriod"/>
            </a:pPr>
            <a:r>
              <a:rPr lang="en-US" sz="1800" dirty="0">
                <a:effectLst/>
                <a:latin typeface="Calibri" panose="020F0502020204030204" pitchFamily="34" charset="0"/>
                <a:ea typeface="Times New Roman" panose="02020603050405020304" pitchFamily="18" charset="0"/>
                <a:cs typeface="Calibri" panose="020F0502020204030204" pitchFamily="34" charset="0"/>
              </a:rPr>
              <a:t>Artificial intelligence and the digital revolution.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3" name="TextBox 2">
            <a:extLst>
              <a:ext uri="{FF2B5EF4-FFF2-40B4-BE49-F238E27FC236}">
                <a16:creationId xmlns:a16="http://schemas.microsoft.com/office/drawing/2014/main" id="{6EFB825F-DEC2-9616-3586-4FE060ABB57A}"/>
              </a:ext>
            </a:extLst>
          </p:cNvPr>
          <p:cNvSpPr txBox="1"/>
          <p:nvPr/>
        </p:nvSpPr>
        <p:spPr>
          <a:xfrm>
            <a:off x="6264165" y="1933899"/>
            <a:ext cx="5549463" cy="4030847"/>
          </a:xfrm>
          <a:prstGeom prst="rect">
            <a:avLst/>
          </a:prstGeom>
          <a:noFill/>
        </p:spPr>
        <p:txBody>
          <a:bodyPr wrap="square" rtlCol="0">
            <a:spAutoFit/>
          </a:bodyPr>
          <a:lstStyle/>
          <a:p>
            <a:pPr algn="just">
              <a:lnSpc>
                <a:spcPct val="115000"/>
              </a:lnSpc>
              <a:spcAft>
                <a:spcPts val="1000"/>
              </a:spcAft>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Each application should also briefly identify the relevance of the project to the following cross-cutting themes/frameworks:</a:t>
            </a:r>
          </a:p>
          <a:p>
            <a:pPr algn="just">
              <a:lnSpc>
                <a:spcPct val="115000"/>
              </a:lnSpc>
              <a:spcAft>
                <a:spcPts val="1000"/>
              </a:spcAft>
              <a:buNone/>
            </a:pP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UN Sustainable Development Goals (SDGs)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African Union Agenda 2063</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The role of higher education institutions and networks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Diversity, equity, and inclusion (DEI)</a:t>
            </a:r>
            <a:endParaRPr lang="en-AU"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US" sz="1800" dirty="0">
                <a:effectLst/>
                <a:latin typeface="Calibri" panose="020F0502020204030204" pitchFamily="34" charset="0"/>
                <a:ea typeface="Times New Roman" panose="02020603050405020304" pitchFamily="18" charset="0"/>
              </a:rPr>
              <a:t>Youth, including Early Career Researchers.</a:t>
            </a:r>
            <a:r>
              <a:rPr lang="en-AU" dirty="0">
                <a:effectLst/>
              </a:rPr>
              <a:t> </a:t>
            </a:r>
            <a:endParaRPr lang="en-US" dirty="0"/>
          </a:p>
        </p:txBody>
      </p:sp>
    </p:spTree>
    <p:extLst>
      <p:ext uri="{BB962C8B-B14F-4D97-AF65-F5344CB8AC3E}">
        <p14:creationId xmlns:p14="http://schemas.microsoft.com/office/powerpoint/2010/main" val="71999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608D-931B-8DD5-03C6-08EDDBEEBC48}"/>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7F5D3881-EB21-E296-1D72-BAABBF0C7F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D93B0FAF-C785-E25B-1BFA-6D21A69F608F}"/>
              </a:ext>
            </a:extLst>
          </p:cNvPr>
          <p:cNvSpPr txBox="1"/>
          <p:nvPr/>
        </p:nvSpPr>
        <p:spPr>
          <a:xfrm>
            <a:off x="672661" y="1370873"/>
            <a:ext cx="11025352" cy="5476884"/>
          </a:xfrm>
          <a:prstGeom prst="rect">
            <a:avLst/>
          </a:prstGeom>
          <a:noFill/>
        </p:spPr>
        <p:txBody>
          <a:bodyPr wrap="square" rtlCol="0">
            <a:spAutoFit/>
          </a:bodyPr>
          <a:lstStyle/>
          <a:p>
            <a:pPr>
              <a:buNone/>
            </a:pPr>
            <a:r>
              <a:rPr lang="en-AU" sz="1800" b="1" dirty="0">
                <a:effectLst/>
                <a:latin typeface="Calibri" panose="020F0502020204030204" pitchFamily="34" charset="0"/>
                <a:ea typeface="Times New Roman" panose="02020603050405020304" pitchFamily="18" charset="0"/>
              </a:rPr>
              <a:t>Am I eligible to apply? </a:t>
            </a:r>
            <a:endParaRPr lang="en-AU" sz="1800" dirty="0">
              <a:effectLst/>
              <a:latin typeface="Times New Roman" panose="02020603050405020304" pitchFamily="18" charset="0"/>
              <a:ea typeface="Times New Roman" panose="02020603050405020304" pitchFamily="18" charset="0"/>
            </a:endParaRPr>
          </a:p>
          <a:p>
            <a:pPr algn="just">
              <a:buNone/>
            </a:pPr>
            <a:endParaRPr lang="en-AU" sz="1800" dirty="0">
              <a:effectLst/>
              <a:latin typeface="Calibri" panose="020F0502020204030204" pitchFamily="34" charset="0"/>
              <a:ea typeface="Times New Roman" panose="02020603050405020304" pitchFamily="18" charset="0"/>
            </a:endParaRPr>
          </a:p>
          <a:p>
            <a:pPr algn="just">
              <a:buNone/>
            </a:pPr>
            <a:r>
              <a:rPr lang="en-AU" sz="1800" dirty="0">
                <a:effectLst/>
                <a:latin typeface="Calibri" panose="020F0502020204030204" pitchFamily="34" charset="0"/>
                <a:ea typeface="Times New Roman" panose="02020603050405020304" pitchFamily="18" charset="0"/>
              </a:rPr>
              <a:t>PRDF applications should be led by academic staff (faculty members) at AAUN member universities. </a:t>
            </a:r>
          </a:p>
          <a:p>
            <a:pPr algn="just">
              <a:buNone/>
            </a:pPr>
            <a:endParaRPr lang="en-AU" dirty="0">
              <a:latin typeface="Calibri" panose="020F0502020204030204" pitchFamily="34" charset="0"/>
              <a:ea typeface="Times New Roman" panose="02020603050405020304" pitchFamily="18" charset="0"/>
            </a:endParaRPr>
          </a:p>
          <a:p>
            <a:pPr algn="just">
              <a:buNone/>
            </a:pPr>
            <a:r>
              <a:rPr lang="en-US" sz="1800" dirty="0">
                <a:effectLst/>
                <a:latin typeface="Calibri" panose="020F0502020204030204" pitchFamily="34" charset="0"/>
                <a:ea typeface="Times New Roman" panose="02020603050405020304" pitchFamily="18" charset="0"/>
              </a:rPr>
              <a:t>At least two Awards per round shall be made to projects led by </a:t>
            </a:r>
            <a:r>
              <a:rPr lang="en-US" sz="1800" b="1" dirty="0">
                <a:effectLst/>
                <a:latin typeface="Calibri" panose="020F0502020204030204" pitchFamily="34" charset="0"/>
                <a:ea typeface="Times New Roman" panose="02020603050405020304" pitchFamily="18" charset="0"/>
              </a:rPr>
              <a:t>Early Career Researchers</a:t>
            </a:r>
            <a:r>
              <a:rPr lang="en-US" sz="1800" dirty="0">
                <a:effectLst/>
                <a:latin typeface="Calibri" panose="020F0502020204030204" pitchFamily="34" charset="0"/>
                <a:ea typeface="Times New Roman" panose="02020603050405020304" pitchFamily="18" charset="0"/>
              </a:rPr>
              <a:t> (ECRs, who hold a PhD and are up to five years since PhD award date) who hold appointments at AAUN member universities that extend at least through the project timeframe (to end of 2027). </a:t>
            </a:r>
          </a:p>
          <a:p>
            <a:pPr algn="just">
              <a:buNone/>
            </a:pPr>
            <a:endParaRPr lang="en-US" dirty="0">
              <a:latin typeface="Calibri" panose="020F0502020204030204" pitchFamily="34" charset="0"/>
              <a:ea typeface="Times New Roman" panose="02020603050405020304" pitchFamily="18" charset="0"/>
            </a:endParaRPr>
          </a:p>
          <a:p>
            <a:pPr algn="just">
              <a:buNone/>
            </a:pPr>
            <a:r>
              <a:rPr lang="en-US" sz="1800" dirty="0">
                <a:effectLst/>
                <a:latin typeface="Calibri" panose="020F0502020204030204" pitchFamily="34" charset="0"/>
                <a:ea typeface="Times New Roman" panose="02020603050405020304" pitchFamily="18" charset="0"/>
              </a:rPr>
              <a:t>Applications are invited from:</a:t>
            </a:r>
            <a:endParaRPr lang="en-AU" sz="1800" dirty="0">
              <a:effectLst/>
              <a:latin typeface="Times New Roman" panose="02020603050405020304" pitchFamily="18" charset="0"/>
              <a:ea typeface="Times New Roman" panose="02020603050405020304" pitchFamily="18" charset="0"/>
            </a:endParaRPr>
          </a:p>
          <a:p>
            <a:pPr marL="342900" indent="-342900" algn="just">
              <a:lnSpc>
                <a:spcPct val="115000"/>
              </a:lnSpc>
              <a:spcAft>
                <a:spcPts val="1000"/>
              </a:spcAft>
              <a:buFont typeface="+mj-lt"/>
              <a:buAutoNum type="romanLcParenBoth"/>
            </a:pPr>
            <a:r>
              <a:rPr lang="en-US" dirty="0">
                <a:latin typeface="Calibri" panose="020F0502020204030204" pitchFamily="34" charset="0"/>
                <a:ea typeface="Times New Roman" panose="02020603050405020304" pitchFamily="18" charset="0"/>
                <a:cs typeface="Calibri" panose="020F0502020204030204" pitchFamily="34" charset="0"/>
              </a:rPr>
              <a:t>New projects and teams, including those arising from recent AAUN fora and research workshops.</a:t>
            </a:r>
            <a:endParaRPr lang="en-AU"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romanLcParenBoth"/>
            </a:pPr>
            <a:r>
              <a:rPr lang="en-US" sz="1800" dirty="0">
                <a:effectLst/>
                <a:latin typeface="Calibri" panose="020F0502020204030204" pitchFamily="34" charset="0"/>
                <a:ea typeface="Times New Roman" panose="02020603050405020304" pitchFamily="18" charset="0"/>
                <a:cs typeface="Calibri" panose="020F0502020204030204" pitchFamily="34" charset="0"/>
              </a:rPr>
              <a:t>Existing AAUN research teams, where the progress reports show major advance and limited additional funds would strengthen bids for further external grant funding. Only projects that have submitted reports are eligible to apply again.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mj-lt"/>
              <a:buAutoNum type="romanLcParenBoth"/>
            </a:pPr>
            <a:r>
              <a:rPr lang="en-US" sz="1800" dirty="0">
                <a:effectLst/>
                <a:latin typeface="Calibri" panose="020F0502020204030204" pitchFamily="34" charset="0"/>
                <a:ea typeface="Times New Roman" panose="02020603050405020304" pitchFamily="18" charset="0"/>
                <a:cs typeface="Calibri" panose="020F0502020204030204" pitchFamily="34" charset="0"/>
              </a:rPr>
              <a:t>Collaborative teams led by AAUN members and involving other related networks, such as the African Research Universities Alliance (ARUA), Association of African Universities (AAU), and IORA Indian Ocean University Network (UNIOR).</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96141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C986F-23C2-45A8-027E-DA89D9EFEE37}"/>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BCB44154-0A89-8C9A-5732-B9EA1AE941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01C74CC7-E107-5B7D-9823-E11236706A6F}"/>
              </a:ext>
            </a:extLst>
          </p:cNvPr>
          <p:cNvSpPr txBox="1"/>
          <p:nvPr/>
        </p:nvSpPr>
        <p:spPr>
          <a:xfrm>
            <a:off x="851339" y="1818289"/>
            <a:ext cx="5412828" cy="4576637"/>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What can PRDF funds be used for?</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AU" sz="1800" dirty="0">
                <a:effectLst/>
                <a:latin typeface="Calibri" panose="020F0502020204030204" pitchFamily="34" charset="0"/>
                <a:ea typeface="Times New Roman" panose="02020603050405020304" pitchFamily="18" charset="0"/>
                <a:cs typeface="Calibri" panose="020F0502020204030204" pitchFamily="34" charset="0"/>
              </a:rPr>
              <a:t>PRDF funds may cover the costs of exploratory research initiatives, targeted workshops, academic staff exchanges and the formation of collaborative networks, among other activities.  Applications that incorporate a research mobility component for early career researchers and postgraduate students are encouraged. </a:t>
            </a:r>
          </a:p>
          <a:p>
            <a:pPr algn="just">
              <a:lnSpc>
                <a:spcPct val="115000"/>
              </a:lnSpc>
              <a:spcAft>
                <a:spcPts val="1000"/>
              </a:spcAft>
            </a:pPr>
            <a:r>
              <a:rPr lang="en-US" sz="1800" b="1" dirty="0">
                <a:effectLst/>
                <a:latin typeface="Calibri" panose="020F0502020204030204" pitchFamily="34" charset="0"/>
                <a:ea typeface="Times New Roman" panose="02020603050405020304" pitchFamily="18" charset="0"/>
                <a:cs typeface="Calibri" panose="020F0502020204030204" pitchFamily="34" charset="0"/>
              </a:rPr>
              <a:t>Note:</a:t>
            </a:r>
            <a:r>
              <a:rPr lang="en-US" sz="1800" dirty="0">
                <a:effectLst/>
                <a:latin typeface="Calibri" panose="020F0502020204030204" pitchFamily="34" charset="0"/>
                <a:ea typeface="Times New Roman" panose="02020603050405020304" pitchFamily="18" charset="0"/>
                <a:cs typeface="Calibri" panose="020F0502020204030204" pitchFamily="34" charset="0"/>
              </a:rPr>
              <a:t> As a small, innovation seed fund, the PRDF does not cover GST, university overheads (such as management, equipment depreciation, etc.)</a:t>
            </a:r>
            <a:r>
              <a:rPr lang="en-AU" sz="1800" dirty="0">
                <a:effectLst/>
                <a:latin typeface="Calibri" panose="020F0502020204030204" pitchFamily="34" charset="0"/>
                <a:ea typeface="Times New Roman" panose="02020603050405020304" pitchFamily="18" charset="0"/>
                <a:cs typeface="Calibri" panose="020F0502020204030204" pitchFamily="34" charset="0"/>
              </a:rPr>
              <a:t>, salaries or salary supplementation, scholarships, course fees and bench fees.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pic>
        <p:nvPicPr>
          <p:cNvPr id="3" name="Picture 2" descr="A white and blue poster with text and blue and white text&#10;&#10;Description automatically generated with medium confidence">
            <a:extLst>
              <a:ext uri="{FF2B5EF4-FFF2-40B4-BE49-F238E27FC236}">
                <a16:creationId xmlns:a16="http://schemas.microsoft.com/office/drawing/2014/main" id="{D3169460-0F66-C0D3-005D-D14D764C925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89379" y="1233039"/>
            <a:ext cx="4964898" cy="5051893"/>
          </a:xfrm>
          <a:prstGeom prst="rect">
            <a:avLst/>
          </a:prstGeom>
        </p:spPr>
      </p:pic>
      <p:sp>
        <p:nvSpPr>
          <p:cNvPr id="4" name="TextBox 3">
            <a:extLst>
              <a:ext uri="{FF2B5EF4-FFF2-40B4-BE49-F238E27FC236}">
                <a16:creationId xmlns:a16="http://schemas.microsoft.com/office/drawing/2014/main" id="{CDCEAB24-4FE6-1CDF-2A12-59A10A43CFFF}"/>
              </a:ext>
            </a:extLst>
          </p:cNvPr>
          <p:cNvSpPr txBox="1"/>
          <p:nvPr/>
        </p:nvSpPr>
        <p:spPr>
          <a:xfrm>
            <a:off x="7414694" y="6298996"/>
            <a:ext cx="4114268" cy="338554"/>
          </a:xfrm>
          <a:prstGeom prst="rect">
            <a:avLst/>
          </a:prstGeom>
          <a:noFill/>
        </p:spPr>
        <p:txBody>
          <a:bodyPr wrap="none" rtlCol="0">
            <a:spAutoFit/>
          </a:bodyPr>
          <a:lstStyle/>
          <a:p>
            <a:r>
              <a:rPr lang="en-US" sz="1600" dirty="0"/>
              <a:t>Data from AAUN Research Assessment 2021</a:t>
            </a:r>
          </a:p>
        </p:txBody>
      </p:sp>
    </p:spTree>
    <p:extLst>
      <p:ext uri="{BB962C8B-B14F-4D97-AF65-F5344CB8AC3E}">
        <p14:creationId xmlns:p14="http://schemas.microsoft.com/office/powerpoint/2010/main" val="2303941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CB85B-B8D2-0099-6CEE-342B92AE8FAA}"/>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8DF9053B-79F8-DE98-0C6F-06DEDDD1DB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5F6617C0-6AA8-075A-DA06-3513B69162F8}"/>
              </a:ext>
            </a:extLst>
          </p:cNvPr>
          <p:cNvSpPr txBox="1"/>
          <p:nvPr/>
        </p:nvSpPr>
        <p:spPr>
          <a:xfrm>
            <a:off x="683172" y="1418896"/>
            <a:ext cx="10825656" cy="5044966"/>
          </a:xfrm>
          <a:prstGeom prst="rect">
            <a:avLst/>
          </a:prstGeom>
          <a:noFill/>
        </p:spPr>
        <p:txBody>
          <a:bodyPr wrap="square" rtlCol="0">
            <a:spAutoFit/>
          </a:bodyPr>
          <a:lstStyle/>
          <a:p>
            <a:pPr>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What are the criteria for assessment?</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buNone/>
            </a:pPr>
            <a:r>
              <a:rPr lang="en-AU" sz="1800" dirty="0">
                <a:effectLst/>
                <a:latin typeface="Calibri" panose="020F0502020204030204" pitchFamily="34" charset="0"/>
                <a:ea typeface="Times New Roman" panose="02020603050405020304" pitchFamily="18" charset="0"/>
                <a:cs typeface="Calibri" panose="020F0502020204030204" pitchFamily="34" charset="0"/>
              </a:rPr>
              <a:t>Applications will be assessed against the following criteria:</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AU" sz="1800" b="1" dirty="0">
                <a:effectLst/>
                <a:latin typeface="Calibri" panose="020F0502020204030204" pitchFamily="34" charset="0"/>
                <a:ea typeface="Times New Roman" panose="02020603050405020304" pitchFamily="18" charset="0"/>
                <a:cs typeface="Calibri" panose="020F0502020204030204" pitchFamily="34" charset="0"/>
              </a:rPr>
              <a:t>Impact </a:t>
            </a:r>
            <a:r>
              <a:rPr lang="en-AU" sz="1800" dirty="0">
                <a:effectLst/>
                <a:latin typeface="Calibri" panose="020F0502020204030204" pitchFamily="34" charset="0"/>
                <a:ea typeface="Times New Roman" panose="02020603050405020304" pitchFamily="18" charset="0"/>
                <a:cs typeface="Calibri" panose="020F0502020204030204" pitchFamily="34" charset="0"/>
              </a:rPr>
              <a:t>– the proposal is of high quality and addresses a distinct research problem for Australia and Africa. The proposal is likely to have significant impact in discovery, application, or policy.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AU" sz="1800" b="1" dirty="0">
                <a:effectLst/>
                <a:latin typeface="Calibri" panose="020F0502020204030204" pitchFamily="34" charset="0"/>
                <a:ea typeface="Times New Roman" panose="02020603050405020304" pitchFamily="18" charset="0"/>
                <a:cs typeface="Calibri" panose="020F0502020204030204" pitchFamily="34" charset="0"/>
              </a:rPr>
              <a:t>Relevance to AAUN objectives</a:t>
            </a:r>
            <a:r>
              <a:rPr lang="en-AU" sz="1800" dirty="0">
                <a:effectLst/>
                <a:latin typeface="Calibri" panose="020F0502020204030204" pitchFamily="34" charset="0"/>
                <a:ea typeface="Times New Roman" panose="02020603050405020304" pitchFamily="18" charset="0"/>
                <a:cs typeface="Calibri" panose="020F0502020204030204" pitchFamily="34" charset="0"/>
              </a:rPr>
              <a:t> – the proposal aligns with AAUN strategic objectives and addresses a high priority area in the listed areas.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AU" sz="1800" b="1" dirty="0">
                <a:effectLst/>
                <a:latin typeface="Calibri" panose="020F0502020204030204" pitchFamily="34" charset="0"/>
                <a:ea typeface="Times New Roman" panose="02020603050405020304" pitchFamily="18" charset="0"/>
                <a:cs typeface="Calibri" panose="020F0502020204030204" pitchFamily="34" charset="0"/>
              </a:rPr>
              <a:t>Sustainability </a:t>
            </a:r>
            <a:r>
              <a:rPr lang="en-AU" sz="1800" dirty="0">
                <a:effectLst/>
                <a:latin typeface="Calibri" panose="020F0502020204030204" pitchFamily="34" charset="0"/>
                <a:ea typeface="Times New Roman" panose="02020603050405020304" pitchFamily="18" charset="0"/>
                <a:cs typeface="Calibri" panose="020F0502020204030204" pitchFamily="34" charset="0"/>
              </a:rPr>
              <a:t>– the proposal is likely to build longer term international relationships based on genuine commitment by the research partners - and will provide a plan for attracting continuing external funding.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AU" sz="1800" b="1" dirty="0">
                <a:effectLst/>
                <a:latin typeface="Calibri" panose="020F0502020204030204" pitchFamily="34" charset="0"/>
                <a:ea typeface="Times New Roman" panose="02020603050405020304" pitchFamily="18" charset="0"/>
                <a:cs typeface="Calibri" panose="020F0502020204030204" pitchFamily="34" charset="0"/>
              </a:rPr>
              <a:t>Teamwork </a:t>
            </a:r>
            <a:r>
              <a:rPr lang="en-AU" sz="1800" dirty="0">
                <a:effectLst/>
                <a:latin typeface="Calibri" panose="020F0502020204030204" pitchFamily="34" charset="0"/>
                <a:ea typeface="Times New Roman" panose="02020603050405020304" pitchFamily="18" charset="0"/>
                <a:cs typeface="Calibri" panose="020F0502020204030204" pitchFamily="34" charset="0"/>
              </a:rPr>
              <a:t>– the proposal involves a team of researchers across relevant disciplines and regions. Proposals that include early career researchers and PhD students are particularly encouraged and an outline of how this integration will be achieved should be provided.</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itchFamily="2" charset="2"/>
              <a:buChar char=""/>
            </a:pPr>
            <a:r>
              <a:rPr lang="en-AU" sz="1800" b="1" dirty="0">
                <a:effectLst/>
                <a:latin typeface="Calibri" panose="020F0502020204030204" pitchFamily="34" charset="0"/>
                <a:ea typeface="Times New Roman" panose="02020603050405020304" pitchFamily="18" charset="0"/>
                <a:cs typeface="Calibri" panose="020F0502020204030204" pitchFamily="34" charset="0"/>
              </a:rPr>
              <a:t>Outcomes </a:t>
            </a:r>
            <a:r>
              <a:rPr lang="en-AU" sz="1800" dirty="0">
                <a:effectLst/>
                <a:latin typeface="Calibri" panose="020F0502020204030204" pitchFamily="34" charset="0"/>
                <a:ea typeface="Times New Roman" panose="02020603050405020304" pitchFamily="18" charset="0"/>
                <a:cs typeface="Calibri" panose="020F0502020204030204" pitchFamily="34" charset="0"/>
              </a:rPr>
              <a:t>– the proposal is likely to result in academic publications/dissemination, external funding, and/or policy outcomes in the medium term.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2469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57E71-AB94-B829-9383-DCBDC7684AC8}"/>
            </a:ext>
          </a:extLst>
        </p:cNvPr>
        <p:cNvGrpSpPr/>
        <p:nvPr/>
      </p:nvGrpSpPr>
      <p:grpSpPr>
        <a:xfrm>
          <a:off x="0" y="0"/>
          <a:ext cx="0" cy="0"/>
          <a:chOff x="0" y="0"/>
          <a:chExt cx="0" cy="0"/>
        </a:xfrm>
      </p:grpSpPr>
      <p:pic>
        <p:nvPicPr>
          <p:cNvPr id="16" name="Picture 15" descr="Text&#10;&#10;Description automatically generated with low confidence">
            <a:extLst>
              <a:ext uri="{FF2B5EF4-FFF2-40B4-BE49-F238E27FC236}">
                <a16:creationId xmlns:a16="http://schemas.microsoft.com/office/drawing/2014/main" id="{05841B9B-94A0-91C2-869F-83C1F6A2A6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15491" y="220450"/>
            <a:ext cx="4687053" cy="735360"/>
          </a:xfrm>
          <a:prstGeom prst="rect">
            <a:avLst/>
          </a:prstGeom>
        </p:spPr>
      </p:pic>
      <p:sp>
        <p:nvSpPr>
          <p:cNvPr id="2" name="TextBox 1">
            <a:extLst>
              <a:ext uri="{FF2B5EF4-FFF2-40B4-BE49-F238E27FC236}">
                <a16:creationId xmlns:a16="http://schemas.microsoft.com/office/drawing/2014/main" id="{3EA18537-3871-BDB3-C183-6522AE738D6D}"/>
              </a:ext>
            </a:extLst>
          </p:cNvPr>
          <p:cNvSpPr txBox="1"/>
          <p:nvPr/>
        </p:nvSpPr>
        <p:spPr>
          <a:xfrm>
            <a:off x="304276" y="1280729"/>
            <a:ext cx="4477931" cy="4727704"/>
          </a:xfrm>
          <a:prstGeom prst="rect">
            <a:avLst/>
          </a:prstGeom>
          <a:noFill/>
        </p:spPr>
        <p:txBody>
          <a:bodyPr wrap="square" rtlCol="0">
            <a:spAutoFit/>
          </a:bodyPr>
          <a:lstStyle/>
          <a:p>
            <a:pPr algn="just">
              <a:lnSpc>
                <a:spcPct val="115000"/>
              </a:lnSpc>
              <a:spcAft>
                <a:spcPts val="1000"/>
              </a:spcAft>
              <a:buNone/>
            </a:pPr>
            <a:r>
              <a:rPr lang="en-AU" sz="1800" b="1" dirty="0">
                <a:effectLst/>
                <a:latin typeface="Calibri" panose="020F0502020204030204" pitchFamily="34" charset="0"/>
                <a:ea typeface="Times New Roman" panose="02020603050405020304" pitchFamily="18" charset="0"/>
                <a:cs typeface="Calibri" panose="020F0502020204030204" pitchFamily="34" charset="0"/>
              </a:rPr>
              <a:t>Applications will need to be accompanied by:</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Wingdings" pitchFamily="2" charset="2"/>
              <a:buChar char=""/>
            </a:pPr>
            <a:r>
              <a:rPr lang="en-AU" sz="1800" dirty="0">
                <a:effectLst/>
                <a:latin typeface="Calibri" panose="020F0502020204030204" pitchFamily="34" charset="0"/>
                <a:ea typeface="Times New Roman" panose="02020603050405020304" pitchFamily="18" charset="0"/>
                <a:cs typeface="Calibri" panose="020F0502020204030204" pitchFamily="34" charset="0"/>
              </a:rPr>
              <a:t>Letters of support from AAUN partner universities confirming official institutional support and specifying any cash and/or in-kind contributions (using attached template). </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Wingdings" pitchFamily="2" charset="2"/>
              <a:buChar char=""/>
            </a:pPr>
            <a:r>
              <a:rPr lang="en-AU" sz="1800" dirty="0">
                <a:effectLst/>
                <a:latin typeface="Calibri" panose="020F0502020204030204" pitchFamily="34" charset="0"/>
                <a:ea typeface="Times New Roman" panose="02020603050405020304" pitchFamily="18" charset="0"/>
                <a:cs typeface="Calibri" panose="020F0502020204030204" pitchFamily="34" charset="0"/>
              </a:rPr>
              <a:t>Letters of support from external partners, also identifying cash and/or in-kind contributions.</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Wingdings" pitchFamily="2" charset="2"/>
              <a:buChar char=""/>
            </a:pPr>
            <a:r>
              <a:rPr lang="en-AU" sz="1800" dirty="0">
                <a:effectLst/>
                <a:latin typeface="Calibri" panose="020F0502020204030204" pitchFamily="34" charset="0"/>
                <a:ea typeface="Times New Roman" panose="02020603050405020304" pitchFamily="18" charset="0"/>
                <a:cs typeface="Calibri" panose="020F0502020204030204" pitchFamily="34" charset="0"/>
              </a:rPr>
              <a:t>Proposal budget outlining key areas of expenditure (1 page max.).</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1000"/>
              </a:spcAft>
              <a:buFont typeface="Wingdings" pitchFamily="2" charset="2"/>
              <a:buChar char=""/>
            </a:pPr>
            <a:r>
              <a:rPr lang="en-AU" sz="1800" dirty="0">
                <a:effectLst/>
                <a:latin typeface="Calibri" panose="020F0502020204030204" pitchFamily="34" charset="0"/>
                <a:ea typeface="Times New Roman" panose="02020603050405020304" pitchFamily="18" charset="0"/>
                <a:cs typeface="Calibri" panose="020F0502020204030204" pitchFamily="34" charset="0"/>
              </a:rPr>
              <a:t>CVs of principal investigators (1 page max. each).</a:t>
            </a:r>
            <a:endParaRPr lang="en-AU"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E22B6E7-9654-9E71-5289-049E79D4CA8C}"/>
              </a:ext>
            </a:extLst>
          </p:cNvPr>
          <p:cNvSpPr txBox="1"/>
          <p:nvPr/>
        </p:nvSpPr>
        <p:spPr>
          <a:xfrm>
            <a:off x="7580280" y="6120464"/>
            <a:ext cx="2176365" cy="338554"/>
          </a:xfrm>
          <a:prstGeom prst="rect">
            <a:avLst/>
          </a:prstGeom>
          <a:noFill/>
        </p:spPr>
        <p:txBody>
          <a:bodyPr wrap="none" rtlCol="0">
            <a:spAutoFit/>
          </a:bodyPr>
          <a:lstStyle/>
          <a:p>
            <a:r>
              <a:rPr lang="en-US" sz="1600" dirty="0"/>
              <a:t>PRDF application form</a:t>
            </a:r>
          </a:p>
        </p:txBody>
      </p:sp>
      <p:pic>
        <p:nvPicPr>
          <p:cNvPr id="6" name="Picture 5">
            <a:extLst>
              <a:ext uri="{FF2B5EF4-FFF2-40B4-BE49-F238E27FC236}">
                <a16:creationId xmlns:a16="http://schemas.microsoft.com/office/drawing/2014/main" id="{22AED57E-EBFD-97E1-E7EF-55F34859E69B}"/>
              </a:ext>
            </a:extLst>
          </p:cNvPr>
          <p:cNvPicPr>
            <a:picLocks noChangeAspect="1"/>
          </p:cNvPicPr>
          <p:nvPr/>
        </p:nvPicPr>
        <p:blipFill>
          <a:blip r:embed="rId4"/>
          <a:stretch>
            <a:fillRect/>
          </a:stretch>
        </p:blipFill>
        <p:spPr>
          <a:xfrm>
            <a:off x="5097690" y="1180821"/>
            <a:ext cx="3333266" cy="4740776"/>
          </a:xfrm>
          <a:prstGeom prst="rect">
            <a:avLst/>
          </a:prstGeom>
        </p:spPr>
      </p:pic>
      <p:pic>
        <p:nvPicPr>
          <p:cNvPr id="9" name="Picture 8">
            <a:extLst>
              <a:ext uri="{FF2B5EF4-FFF2-40B4-BE49-F238E27FC236}">
                <a16:creationId xmlns:a16="http://schemas.microsoft.com/office/drawing/2014/main" id="{EE0A11FA-44A5-7C94-2530-DC895A861EEC}"/>
              </a:ext>
            </a:extLst>
          </p:cNvPr>
          <p:cNvPicPr>
            <a:picLocks noChangeAspect="1"/>
          </p:cNvPicPr>
          <p:nvPr/>
        </p:nvPicPr>
        <p:blipFill>
          <a:blip r:embed="rId5"/>
          <a:stretch>
            <a:fillRect/>
          </a:stretch>
        </p:blipFill>
        <p:spPr>
          <a:xfrm>
            <a:off x="8553812" y="1180821"/>
            <a:ext cx="3333912" cy="4740776"/>
          </a:xfrm>
          <a:prstGeom prst="rect">
            <a:avLst/>
          </a:prstGeom>
        </p:spPr>
      </p:pic>
    </p:spTree>
    <p:extLst>
      <p:ext uri="{BB962C8B-B14F-4D97-AF65-F5344CB8AC3E}">
        <p14:creationId xmlns:p14="http://schemas.microsoft.com/office/powerpoint/2010/main" val="31529091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219</TotalTime>
  <Words>1911</Words>
  <Application>Microsoft Macintosh PowerPoint</Application>
  <PresentationFormat>Widescreen</PresentationFormat>
  <Paragraphs>142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Mickler</dc:creator>
  <cp:lastModifiedBy>David Mickler</cp:lastModifiedBy>
  <cp:revision>53</cp:revision>
  <dcterms:created xsi:type="dcterms:W3CDTF">2024-06-28T07:22:45Z</dcterms:created>
  <dcterms:modified xsi:type="dcterms:W3CDTF">2026-04-16T00:04:19Z</dcterms:modified>
</cp:coreProperties>
</file>